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707" r:id="rId2"/>
  </p:sldMasterIdLst>
  <p:notesMasterIdLst>
    <p:notesMasterId r:id="rId35"/>
  </p:notesMasterIdLst>
  <p:sldIdLst>
    <p:sldId id="329" r:id="rId3"/>
    <p:sldId id="263" r:id="rId4"/>
    <p:sldId id="286" r:id="rId5"/>
    <p:sldId id="288" r:id="rId6"/>
    <p:sldId id="287" r:id="rId7"/>
    <p:sldId id="289" r:id="rId8"/>
    <p:sldId id="290" r:id="rId9"/>
    <p:sldId id="291" r:id="rId10"/>
    <p:sldId id="275" r:id="rId11"/>
    <p:sldId id="296" r:id="rId12"/>
    <p:sldId id="295" r:id="rId13"/>
    <p:sldId id="320" r:id="rId14"/>
    <p:sldId id="321" r:id="rId15"/>
    <p:sldId id="322" r:id="rId16"/>
    <p:sldId id="323" r:id="rId17"/>
    <p:sldId id="324" r:id="rId18"/>
    <p:sldId id="325" r:id="rId19"/>
    <p:sldId id="330" r:id="rId20"/>
    <p:sldId id="326" r:id="rId21"/>
    <p:sldId id="327" r:id="rId22"/>
    <p:sldId id="328" r:id="rId23"/>
    <p:sldId id="302" r:id="rId24"/>
    <p:sldId id="308" r:id="rId25"/>
    <p:sldId id="307" r:id="rId26"/>
    <p:sldId id="318" r:id="rId27"/>
    <p:sldId id="304" r:id="rId28"/>
    <p:sldId id="303" r:id="rId29"/>
    <p:sldId id="297" r:id="rId30"/>
    <p:sldId id="311" r:id="rId31"/>
    <p:sldId id="312" r:id="rId32"/>
    <p:sldId id="315" r:id="rId33"/>
    <p:sldId id="314" r:id="rId34"/>
  </p:sldIdLst>
  <p:sldSz cx="12192000" cy="6858000"/>
  <p:notesSz cx="6858000" cy="9144000"/>
  <p:defaultTex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27" autoAdjust="0"/>
    <p:restoredTop sz="94660"/>
  </p:normalViewPr>
  <p:slideViewPr>
    <p:cSldViewPr snapToGrid="0">
      <p:cViewPr varScale="1">
        <p:scale>
          <a:sx n="115" d="100"/>
          <a:sy n="115" d="100"/>
        </p:scale>
        <p:origin x="426"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bleStyles" Target="tableStyles.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notesMaster" Target="notesMasters/notesMaster1.xml"/><Relationship Id="rId8" Type="http://schemas.openxmlformats.org/officeDocument/2006/relationships/slide" Target="slides/slide6.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smtClean="0">
                <a:latin typeface="+mn-lt"/>
              </a:defRPr>
            </a:lvl1pPr>
          </a:lstStyle>
          <a:p>
            <a:pPr>
              <a:defRPr/>
            </a:pPr>
            <a:fld id="{9F241929-CAED-421F-A3E5-14428918FD89}" type="datetimeFigureOut">
              <a:rPr lang="en-US"/>
              <a:pPr>
                <a:defRPr/>
              </a:pPr>
              <a:t>8/9/2018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smtClean="0">
                <a:latin typeface="+mn-lt"/>
              </a:defRPr>
            </a:lvl1pPr>
          </a:lstStyle>
          <a:p>
            <a:pPr>
              <a:defRPr/>
            </a:pPr>
            <a:fld id="{74020358-BF8D-4F4D-934C-F3A98E8CD2FB}" type="slidenum">
              <a:rPr lang="en-US"/>
              <a:pPr>
                <a:defRPr/>
              </a:pPr>
              <a:t>‹#›</a:t>
            </a:fld>
            <a:endParaRPr lang="en-US"/>
          </a:p>
        </p:txBody>
      </p:sp>
    </p:spTree>
    <p:extLst>
      <p:ext uri="{BB962C8B-B14F-4D97-AF65-F5344CB8AC3E}">
        <p14:creationId xmlns:p14="http://schemas.microsoft.com/office/powerpoint/2010/main" val="2726753162"/>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01CE9AC-3988-459A-B1D5-DDA5EBE9A9B8}" type="slidenum">
              <a:rPr lang="en-US" smtClean="0"/>
              <a:t>9</a:t>
            </a:fld>
            <a:endParaRPr lang="en-US" dirty="0"/>
          </a:p>
        </p:txBody>
      </p:sp>
    </p:spTree>
    <p:extLst>
      <p:ext uri="{BB962C8B-B14F-4D97-AF65-F5344CB8AC3E}">
        <p14:creationId xmlns:p14="http://schemas.microsoft.com/office/powerpoint/2010/main" val="2245746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01CE9AC-3988-459A-B1D5-DDA5EBE9A9B8}" type="slidenum">
              <a:rPr lang="en-US" smtClean="0"/>
              <a:t>22</a:t>
            </a:fld>
            <a:endParaRPr lang="en-US" dirty="0"/>
          </a:p>
        </p:txBody>
      </p:sp>
    </p:spTree>
    <p:extLst>
      <p:ext uri="{BB962C8B-B14F-4D97-AF65-F5344CB8AC3E}">
        <p14:creationId xmlns:p14="http://schemas.microsoft.com/office/powerpoint/2010/main" val="21479485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01CE9AC-3988-459A-B1D5-DDA5EBE9A9B8}" type="slidenum">
              <a:rPr lang="en-US" smtClean="0"/>
              <a:t>23</a:t>
            </a:fld>
            <a:endParaRPr lang="en-US" dirty="0"/>
          </a:p>
        </p:txBody>
      </p:sp>
    </p:spTree>
    <p:extLst>
      <p:ext uri="{BB962C8B-B14F-4D97-AF65-F5344CB8AC3E}">
        <p14:creationId xmlns:p14="http://schemas.microsoft.com/office/powerpoint/2010/main" val="2277168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01CE9AC-3988-459A-B1D5-DDA5EBE9A9B8}" type="slidenum">
              <a:rPr lang="en-US" smtClean="0"/>
              <a:t>24</a:t>
            </a:fld>
            <a:endParaRPr lang="en-US" dirty="0"/>
          </a:p>
        </p:txBody>
      </p:sp>
    </p:spTree>
    <p:extLst>
      <p:ext uri="{BB962C8B-B14F-4D97-AF65-F5344CB8AC3E}">
        <p14:creationId xmlns:p14="http://schemas.microsoft.com/office/powerpoint/2010/main" val="16658247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01CE9AC-3988-459A-B1D5-DDA5EBE9A9B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32879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01CE9AC-3988-459A-B1D5-DDA5EBE9A9B8}" type="slidenum">
              <a:rPr lang="en-US" smtClean="0"/>
              <a:t>26</a:t>
            </a:fld>
            <a:endParaRPr lang="en-US" dirty="0"/>
          </a:p>
        </p:txBody>
      </p:sp>
    </p:spTree>
    <p:extLst>
      <p:ext uri="{BB962C8B-B14F-4D97-AF65-F5344CB8AC3E}">
        <p14:creationId xmlns:p14="http://schemas.microsoft.com/office/powerpoint/2010/main" val="20423704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01CE9AC-3988-459A-B1D5-DDA5EBE9A9B8}" type="slidenum">
              <a:rPr lang="en-US" smtClean="0"/>
              <a:t>27</a:t>
            </a:fld>
            <a:endParaRPr lang="en-US" dirty="0"/>
          </a:p>
        </p:txBody>
      </p:sp>
    </p:spTree>
    <p:extLst>
      <p:ext uri="{BB962C8B-B14F-4D97-AF65-F5344CB8AC3E}">
        <p14:creationId xmlns:p14="http://schemas.microsoft.com/office/powerpoint/2010/main" val="32574612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838200" y="6356350"/>
            <a:ext cx="2743200" cy="365125"/>
          </a:xfrm>
          <a:prstGeom prst="rect">
            <a:avLst/>
          </a:prstGeom>
        </p:spPr>
        <p:txBody>
          <a:bodyPr/>
          <a:lstStyle>
            <a:lvl1pPr eaLnBrk="1" fontAlgn="auto" hangingPunct="1">
              <a:spcBef>
                <a:spcPts val="0"/>
              </a:spcBef>
              <a:spcAft>
                <a:spcPts val="0"/>
              </a:spcAft>
              <a:defRPr>
                <a:latin typeface="+mn-lt"/>
              </a:defRPr>
            </a:lvl1pPr>
          </a:lstStyle>
          <a:p>
            <a:pPr>
              <a:defRPr/>
            </a:pPr>
            <a:fld id="{1B4E37DA-CC32-42D8-9A0E-684507C123E3}" type="datetimeFigureOut">
              <a:rPr lang="en-US"/>
              <a:pPr>
                <a:defRPr/>
              </a:pPr>
              <a:t>8/9/2018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lvl1pPr eaLnBrk="1" fontAlgn="auto" hangingPunct="1">
              <a:spcBef>
                <a:spcPts val="0"/>
              </a:spcBef>
              <a:spcAft>
                <a:spcPts val="0"/>
              </a:spcAft>
              <a:defRPr>
                <a:latin typeface="+mn-lt"/>
              </a:defRPr>
            </a:lvl1pPr>
          </a:lstStyle>
          <a:p>
            <a:pPr>
              <a:defRPr/>
            </a:pPr>
            <a:fld id="{157D77F6-5178-43EB-AAA2-5B82F5BF03B9}" type="slidenum">
              <a:rPr lang="en-US"/>
              <a:pPr>
                <a:defRPr/>
              </a:pPr>
              <a:t>‹#›</a:t>
            </a:fld>
            <a:endParaRPr lang="en-US"/>
          </a:p>
        </p:txBody>
      </p:sp>
    </p:spTree>
    <p:extLst>
      <p:ext uri="{BB962C8B-B14F-4D97-AF65-F5344CB8AC3E}">
        <p14:creationId xmlns:p14="http://schemas.microsoft.com/office/powerpoint/2010/main" val="2947953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0"/>
            <a:ext cx="2743200" cy="365125"/>
          </a:xfrm>
          <a:prstGeom prst="rect">
            <a:avLst/>
          </a:prstGeom>
        </p:spPr>
        <p:txBody>
          <a:bodyPr/>
          <a:lstStyle>
            <a:lvl1pPr eaLnBrk="1" fontAlgn="auto" hangingPunct="1">
              <a:spcBef>
                <a:spcPts val="0"/>
              </a:spcBef>
              <a:spcAft>
                <a:spcPts val="0"/>
              </a:spcAft>
              <a:defRPr>
                <a:latin typeface="+mn-lt"/>
              </a:defRPr>
            </a:lvl1pPr>
          </a:lstStyle>
          <a:p>
            <a:pPr>
              <a:defRPr/>
            </a:pPr>
            <a:fld id="{729BB21A-04EA-46E2-AEEE-0B6A58603914}" type="datetimeFigureOut">
              <a:rPr lang="en-US"/>
              <a:pPr>
                <a:defRPr/>
              </a:pPr>
              <a:t>8/9/2018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lvl1pPr eaLnBrk="1" fontAlgn="auto" hangingPunct="1">
              <a:spcBef>
                <a:spcPts val="0"/>
              </a:spcBef>
              <a:spcAft>
                <a:spcPts val="0"/>
              </a:spcAft>
              <a:defRPr>
                <a:latin typeface="+mn-lt"/>
              </a:defRPr>
            </a:lvl1pPr>
          </a:lstStyle>
          <a:p>
            <a:pPr>
              <a:defRPr/>
            </a:pPr>
            <a:fld id="{F7673F3C-F3AF-4DE6-8090-EB61E1B8C22D}" type="slidenum">
              <a:rPr lang="en-US"/>
              <a:pPr>
                <a:defRPr/>
              </a:pPr>
              <a:t>‹#›</a:t>
            </a:fld>
            <a:endParaRPr lang="en-US"/>
          </a:p>
        </p:txBody>
      </p:sp>
    </p:spTree>
    <p:extLst>
      <p:ext uri="{BB962C8B-B14F-4D97-AF65-F5344CB8AC3E}">
        <p14:creationId xmlns:p14="http://schemas.microsoft.com/office/powerpoint/2010/main" val="3748059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0"/>
            <a:ext cx="2743200" cy="365125"/>
          </a:xfrm>
          <a:prstGeom prst="rect">
            <a:avLst/>
          </a:prstGeom>
        </p:spPr>
        <p:txBody>
          <a:bodyPr/>
          <a:lstStyle>
            <a:lvl1pPr eaLnBrk="1" fontAlgn="auto" hangingPunct="1">
              <a:spcBef>
                <a:spcPts val="0"/>
              </a:spcBef>
              <a:spcAft>
                <a:spcPts val="0"/>
              </a:spcAft>
              <a:defRPr>
                <a:latin typeface="+mn-lt"/>
              </a:defRPr>
            </a:lvl1pPr>
          </a:lstStyle>
          <a:p>
            <a:pPr>
              <a:defRPr/>
            </a:pPr>
            <a:fld id="{2B8E68C7-08A2-4915-9FF3-8A410E98A612}" type="datetimeFigureOut">
              <a:rPr lang="en-US"/>
              <a:pPr>
                <a:defRPr/>
              </a:pPr>
              <a:t>8/9/2018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lvl1pPr eaLnBrk="1" fontAlgn="auto" hangingPunct="1">
              <a:spcBef>
                <a:spcPts val="0"/>
              </a:spcBef>
              <a:spcAft>
                <a:spcPts val="0"/>
              </a:spcAft>
              <a:defRPr>
                <a:latin typeface="+mn-lt"/>
              </a:defRPr>
            </a:lvl1pPr>
          </a:lstStyle>
          <a:p>
            <a:pPr>
              <a:defRPr/>
            </a:pPr>
            <a:fld id="{128424F1-42EC-48DE-A7ED-A196D921810B}" type="slidenum">
              <a:rPr lang="en-US"/>
              <a:pPr>
                <a:defRPr/>
              </a:pPr>
              <a:t>‹#›</a:t>
            </a:fld>
            <a:endParaRPr lang="en-US"/>
          </a:p>
        </p:txBody>
      </p:sp>
    </p:spTree>
    <p:extLst>
      <p:ext uri="{BB962C8B-B14F-4D97-AF65-F5344CB8AC3E}">
        <p14:creationId xmlns:p14="http://schemas.microsoft.com/office/powerpoint/2010/main" val="11681151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pic>
        <p:nvPicPr>
          <p:cNvPr id="7" name="Picture 6" descr="new_uic_mark_blue.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935546" y="6117153"/>
            <a:ext cx="733019" cy="549764"/>
          </a:xfrm>
          <a:prstGeom prst="rect">
            <a:avLst/>
          </a:prstGeom>
        </p:spPr>
      </p:pic>
    </p:spTree>
    <p:extLst>
      <p:ext uri="{BB962C8B-B14F-4D97-AF65-F5344CB8AC3E}">
        <p14:creationId xmlns:p14="http://schemas.microsoft.com/office/powerpoint/2010/main" val="40076032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6EE6DF83-0199-4932-BD67-3AC37DEDFC85}" type="datetimeFigureOut">
              <a:rPr lang="en-US" smtClean="0"/>
              <a:t>8/9/2018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5BEB60-25FE-41BF-842F-9CBE5EA6EB23}" type="slidenum">
              <a:rPr lang="en-US" smtClean="0"/>
              <a:t>‹#›</a:t>
            </a:fld>
            <a:endParaRPr lang="en-US"/>
          </a:p>
        </p:txBody>
      </p:sp>
    </p:spTree>
    <p:extLst>
      <p:ext uri="{BB962C8B-B14F-4D97-AF65-F5344CB8AC3E}">
        <p14:creationId xmlns:p14="http://schemas.microsoft.com/office/powerpoint/2010/main" val="39202313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EE6DF83-0199-4932-BD67-3AC37DEDFC85}" type="datetimeFigureOut">
              <a:rPr lang="en-US" smtClean="0"/>
              <a:t>8/9/2018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5BEB60-25FE-41BF-842F-9CBE5EA6EB23}" type="slidenum">
              <a:rPr lang="en-US" smtClean="0"/>
              <a:t>‹#›</a:t>
            </a:fld>
            <a:endParaRPr lang="en-US"/>
          </a:p>
        </p:txBody>
      </p:sp>
    </p:spTree>
    <p:extLst>
      <p:ext uri="{BB962C8B-B14F-4D97-AF65-F5344CB8AC3E}">
        <p14:creationId xmlns:p14="http://schemas.microsoft.com/office/powerpoint/2010/main" val="40701620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6EE6DF83-0199-4932-BD67-3AC37DEDFC85}" type="datetimeFigureOut">
              <a:rPr lang="en-US" smtClean="0"/>
              <a:t>8/9/2018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5BEB60-25FE-41BF-842F-9CBE5EA6EB23}" type="slidenum">
              <a:rPr lang="en-US" smtClean="0"/>
              <a:t>‹#›</a:t>
            </a:fld>
            <a:endParaRPr lang="en-US"/>
          </a:p>
        </p:txBody>
      </p:sp>
    </p:spTree>
    <p:extLst>
      <p:ext uri="{BB962C8B-B14F-4D97-AF65-F5344CB8AC3E}">
        <p14:creationId xmlns:p14="http://schemas.microsoft.com/office/powerpoint/2010/main" val="16393114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EE6DF83-0199-4932-BD67-3AC37DEDFC85}" type="datetimeFigureOut">
              <a:rPr lang="en-US" smtClean="0"/>
              <a:t>8/9/2018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C5BEB60-25FE-41BF-842F-9CBE5EA6EB23}" type="slidenum">
              <a:rPr lang="en-US" smtClean="0"/>
              <a:t>‹#›</a:t>
            </a:fld>
            <a:endParaRPr lang="en-US"/>
          </a:p>
        </p:txBody>
      </p:sp>
    </p:spTree>
    <p:extLst>
      <p:ext uri="{BB962C8B-B14F-4D97-AF65-F5344CB8AC3E}">
        <p14:creationId xmlns:p14="http://schemas.microsoft.com/office/powerpoint/2010/main" val="24139017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EE6DF83-0199-4932-BD67-3AC37DEDFC85}" type="datetimeFigureOut">
              <a:rPr lang="en-US" smtClean="0"/>
              <a:t>8/9/2018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C5BEB60-25FE-41BF-842F-9CBE5EA6EB23}" type="slidenum">
              <a:rPr lang="en-US" smtClean="0"/>
              <a:t>‹#›</a:t>
            </a:fld>
            <a:endParaRPr lang="en-US"/>
          </a:p>
        </p:txBody>
      </p:sp>
    </p:spTree>
    <p:extLst>
      <p:ext uri="{BB962C8B-B14F-4D97-AF65-F5344CB8AC3E}">
        <p14:creationId xmlns:p14="http://schemas.microsoft.com/office/powerpoint/2010/main" val="367030372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EE6DF83-0199-4932-BD67-3AC37DEDFC85}" type="datetimeFigureOut">
              <a:rPr lang="en-US" smtClean="0"/>
              <a:t>8/9/2018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C5BEB60-25FE-41BF-842F-9CBE5EA6EB23}" type="slidenum">
              <a:rPr lang="en-US" smtClean="0"/>
              <a:t>‹#›</a:t>
            </a:fld>
            <a:endParaRPr lang="en-US"/>
          </a:p>
        </p:txBody>
      </p:sp>
    </p:spTree>
    <p:extLst>
      <p:ext uri="{BB962C8B-B14F-4D97-AF65-F5344CB8AC3E}">
        <p14:creationId xmlns:p14="http://schemas.microsoft.com/office/powerpoint/2010/main" val="344219266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EE6DF83-0199-4932-BD67-3AC37DEDFC85}" type="datetimeFigureOut">
              <a:rPr lang="en-US" smtClean="0"/>
              <a:t>8/9/2018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C5BEB60-25FE-41BF-842F-9CBE5EA6EB23}" type="slidenum">
              <a:rPr lang="en-US" smtClean="0"/>
              <a:t>‹#›</a:t>
            </a:fld>
            <a:endParaRPr lang="en-US"/>
          </a:p>
        </p:txBody>
      </p:sp>
    </p:spTree>
    <p:extLst>
      <p:ext uri="{BB962C8B-B14F-4D97-AF65-F5344CB8AC3E}">
        <p14:creationId xmlns:p14="http://schemas.microsoft.com/office/powerpoint/2010/main" val="24552558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0"/>
            <a:ext cx="2743200" cy="365125"/>
          </a:xfrm>
          <a:prstGeom prst="rect">
            <a:avLst/>
          </a:prstGeom>
        </p:spPr>
        <p:txBody>
          <a:bodyPr/>
          <a:lstStyle>
            <a:lvl1pPr eaLnBrk="1" fontAlgn="auto" hangingPunct="1">
              <a:spcBef>
                <a:spcPts val="0"/>
              </a:spcBef>
              <a:spcAft>
                <a:spcPts val="0"/>
              </a:spcAft>
              <a:defRPr>
                <a:latin typeface="+mn-lt"/>
              </a:defRPr>
            </a:lvl1pPr>
          </a:lstStyle>
          <a:p>
            <a:pPr>
              <a:defRPr/>
            </a:pPr>
            <a:fld id="{88D5B136-AE48-4F79-9E29-49E7329BC9B5}" type="datetimeFigureOut">
              <a:rPr lang="en-US"/>
              <a:pPr>
                <a:defRPr/>
              </a:pPr>
              <a:t>8/9/2018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lvl1pPr eaLnBrk="1" fontAlgn="auto" hangingPunct="1">
              <a:spcBef>
                <a:spcPts val="0"/>
              </a:spcBef>
              <a:spcAft>
                <a:spcPts val="0"/>
              </a:spcAft>
              <a:defRPr>
                <a:latin typeface="+mn-lt"/>
              </a:defRPr>
            </a:lvl1pPr>
          </a:lstStyle>
          <a:p>
            <a:pPr>
              <a:defRPr/>
            </a:pPr>
            <a:fld id="{0B5D30A1-9E37-4104-AE3A-65836D3D2830}" type="slidenum">
              <a:rPr lang="en-US"/>
              <a:pPr>
                <a:defRPr/>
              </a:pPr>
              <a:t>‹#›</a:t>
            </a:fld>
            <a:endParaRPr lang="en-US"/>
          </a:p>
        </p:txBody>
      </p:sp>
    </p:spTree>
    <p:extLst>
      <p:ext uri="{BB962C8B-B14F-4D97-AF65-F5344CB8AC3E}">
        <p14:creationId xmlns:p14="http://schemas.microsoft.com/office/powerpoint/2010/main" val="196471834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6EE6DF83-0199-4932-BD67-3AC37DEDFC85}" type="datetimeFigureOut">
              <a:rPr lang="en-US" smtClean="0"/>
              <a:t>8/9/2018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C5BEB60-25FE-41BF-842F-9CBE5EA6EB23}" type="slidenum">
              <a:rPr lang="en-US" smtClean="0"/>
              <a:t>‹#›</a:t>
            </a:fld>
            <a:endParaRPr lang="en-US"/>
          </a:p>
        </p:txBody>
      </p:sp>
    </p:spTree>
    <p:extLst>
      <p:ext uri="{BB962C8B-B14F-4D97-AF65-F5344CB8AC3E}">
        <p14:creationId xmlns:p14="http://schemas.microsoft.com/office/powerpoint/2010/main" val="331715990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6EE6DF83-0199-4932-BD67-3AC37DEDFC85}" type="datetimeFigureOut">
              <a:rPr lang="en-US" smtClean="0"/>
              <a:t>8/9/2018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C5BEB60-25FE-41BF-842F-9CBE5EA6EB23}" type="slidenum">
              <a:rPr lang="en-US" smtClean="0"/>
              <a:t>‹#›</a:t>
            </a:fld>
            <a:endParaRPr lang="en-US"/>
          </a:p>
        </p:txBody>
      </p:sp>
    </p:spTree>
    <p:extLst>
      <p:ext uri="{BB962C8B-B14F-4D97-AF65-F5344CB8AC3E}">
        <p14:creationId xmlns:p14="http://schemas.microsoft.com/office/powerpoint/2010/main" val="325313632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EE6DF83-0199-4932-BD67-3AC37DEDFC85}" type="datetimeFigureOut">
              <a:rPr lang="en-US" smtClean="0"/>
              <a:t>8/9/2018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5BEB60-25FE-41BF-842F-9CBE5EA6EB23}" type="slidenum">
              <a:rPr lang="en-US" smtClean="0"/>
              <a:t>‹#›</a:t>
            </a:fld>
            <a:endParaRPr lang="en-US"/>
          </a:p>
        </p:txBody>
      </p:sp>
    </p:spTree>
    <p:extLst>
      <p:ext uri="{BB962C8B-B14F-4D97-AF65-F5344CB8AC3E}">
        <p14:creationId xmlns:p14="http://schemas.microsoft.com/office/powerpoint/2010/main" val="112415254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EE6DF83-0199-4932-BD67-3AC37DEDFC85}" type="datetimeFigureOut">
              <a:rPr lang="en-US" smtClean="0"/>
              <a:t>8/9/2018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5BEB60-25FE-41BF-842F-9CBE5EA6EB23}" type="slidenum">
              <a:rPr lang="en-US" smtClean="0"/>
              <a:t>‹#›</a:t>
            </a:fld>
            <a:endParaRPr lang="en-US"/>
          </a:p>
        </p:txBody>
      </p:sp>
    </p:spTree>
    <p:extLst>
      <p:ext uri="{BB962C8B-B14F-4D97-AF65-F5344CB8AC3E}">
        <p14:creationId xmlns:p14="http://schemas.microsoft.com/office/powerpoint/2010/main" val="409597886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pic>
        <p:nvPicPr>
          <p:cNvPr id="7" name="Picture 6" descr="new_uic_mark_blue.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935546" y="6117153"/>
            <a:ext cx="733019" cy="549764"/>
          </a:xfrm>
          <a:prstGeom prst="rect">
            <a:avLst/>
          </a:prstGeom>
        </p:spPr>
      </p:pic>
    </p:spTree>
    <p:extLst>
      <p:ext uri="{BB962C8B-B14F-4D97-AF65-F5344CB8AC3E}">
        <p14:creationId xmlns:p14="http://schemas.microsoft.com/office/powerpoint/2010/main" val="36495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lvl1pPr eaLnBrk="1" fontAlgn="auto" hangingPunct="1">
              <a:spcBef>
                <a:spcPts val="0"/>
              </a:spcBef>
              <a:spcAft>
                <a:spcPts val="0"/>
              </a:spcAft>
              <a:defRPr>
                <a:latin typeface="+mn-lt"/>
              </a:defRPr>
            </a:lvl1pPr>
          </a:lstStyle>
          <a:p>
            <a:pPr>
              <a:defRPr/>
            </a:pPr>
            <a:fld id="{D759B62D-7DCF-4277-9ACD-3CD440B51A94}" type="datetimeFigureOut">
              <a:rPr lang="en-US"/>
              <a:pPr>
                <a:defRPr/>
              </a:pPr>
              <a:t>8/9/2018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lvl1pPr eaLnBrk="1" fontAlgn="auto" hangingPunct="1">
              <a:spcBef>
                <a:spcPts val="0"/>
              </a:spcBef>
              <a:spcAft>
                <a:spcPts val="0"/>
              </a:spcAft>
              <a:defRPr>
                <a:latin typeface="+mn-lt"/>
              </a:defRPr>
            </a:lvl1pPr>
          </a:lstStyle>
          <a:p>
            <a:pPr>
              <a:defRPr/>
            </a:pPr>
            <a:fld id="{7F2E9092-7205-4DBA-BDCB-61546971E228}" type="slidenum">
              <a:rPr lang="en-US"/>
              <a:pPr>
                <a:defRPr/>
              </a:pPr>
              <a:t>‹#›</a:t>
            </a:fld>
            <a:endParaRPr lang="en-US"/>
          </a:p>
        </p:txBody>
      </p:sp>
    </p:spTree>
    <p:extLst>
      <p:ext uri="{BB962C8B-B14F-4D97-AF65-F5344CB8AC3E}">
        <p14:creationId xmlns:p14="http://schemas.microsoft.com/office/powerpoint/2010/main" val="22918701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838200" y="6356350"/>
            <a:ext cx="2743200" cy="365125"/>
          </a:xfrm>
          <a:prstGeom prst="rect">
            <a:avLst/>
          </a:prstGeom>
        </p:spPr>
        <p:txBody>
          <a:bodyPr/>
          <a:lstStyle>
            <a:lvl1pPr eaLnBrk="1" fontAlgn="auto" hangingPunct="1">
              <a:spcBef>
                <a:spcPts val="0"/>
              </a:spcBef>
              <a:spcAft>
                <a:spcPts val="0"/>
              </a:spcAft>
              <a:defRPr>
                <a:latin typeface="+mn-lt"/>
              </a:defRPr>
            </a:lvl1pPr>
          </a:lstStyle>
          <a:p>
            <a:pPr>
              <a:defRPr/>
            </a:pPr>
            <a:fld id="{2E9BE704-C1EA-4CE3-BE85-7CEA76D5AFF1}" type="datetimeFigureOut">
              <a:rPr lang="en-US"/>
              <a:pPr>
                <a:defRPr/>
              </a:pPr>
              <a:t>8/9/2018</a:t>
            </a:fld>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lvl1pPr eaLnBrk="1" fontAlgn="auto" hangingPunct="1">
              <a:spcBef>
                <a:spcPts val="0"/>
              </a:spcBef>
              <a:spcAft>
                <a:spcPts val="0"/>
              </a:spcAft>
              <a:defRPr>
                <a:latin typeface="+mn-lt"/>
              </a:defRPr>
            </a:lvl1pPr>
          </a:lstStyle>
          <a:p>
            <a:pPr>
              <a:defRPr/>
            </a:pPr>
            <a:fld id="{605F5B0A-E944-4231-A324-9136C3B221EE}" type="slidenum">
              <a:rPr lang="en-US"/>
              <a:pPr>
                <a:defRPr/>
              </a:pPr>
              <a:t>‹#›</a:t>
            </a:fld>
            <a:endParaRPr lang="en-US"/>
          </a:p>
        </p:txBody>
      </p:sp>
    </p:spTree>
    <p:extLst>
      <p:ext uri="{BB962C8B-B14F-4D97-AF65-F5344CB8AC3E}">
        <p14:creationId xmlns:p14="http://schemas.microsoft.com/office/powerpoint/2010/main" val="75600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838200" y="6356350"/>
            <a:ext cx="2743200" cy="365125"/>
          </a:xfrm>
          <a:prstGeom prst="rect">
            <a:avLst/>
          </a:prstGeom>
        </p:spPr>
        <p:txBody>
          <a:bodyPr/>
          <a:lstStyle>
            <a:lvl1pPr eaLnBrk="1" fontAlgn="auto" hangingPunct="1">
              <a:spcBef>
                <a:spcPts val="0"/>
              </a:spcBef>
              <a:spcAft>
                <a:spcPts val="0"/>
              </a:spcAft>
              <a:defRPr>
                <a:latin typeface="+mn-lt"/>
              </a:defRPr>
            </a:lvl1pPr>
          </a:lstStyle>
          <a:p>
            <a:pPr>
              <a:defRPr/>
            </a:pPr>
            <a:fld id="{189B9709-A5EB-4526-BFE0-24473CF5E9F8}" type="datetimeFigureOut">
              <a:rPr lang="en-US"/>
              <a:pPr>
                <a:defRPr/>
              </a:pPr>
              <a:t>8/9/2018</a:t>
            </a:fld>
            <a:endParaRPr lang="en-US"/>
          </a:p>
        </p:txBody>
      </p:sp>
      <p:sp>
        <p:nvSpPr>
          <p:cNvPr id="8" name="Footer Placeholder 7"/>
          <p:cNvSpPr>
            <a:spLocks noGrp="1"/>
          </p:cNvSpPr>
          <p:nvPr>
            <p:ph type="ftr" sz="quarter" idx="11"/>
          </p:nvPr>
        </p:nvSpPr>
        <p:spPr/>
        <p:txBody>
          <a:bodyPr/>
          <a:lstStyle>
            <a:lvl1pPr>
              <a:defRPr/>
            </a:lvl1pPr>
          </a:lstStyle>
          <a:p>
            <a:pPr>
              <a:defRPr/>
            </a:pPr>
            <a:endParaRPr lang="en-US"/>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lvl1pPr eaLnBrk="1" fontAlgn="auto" hangingPunct="1">
              <a:spcBef>
                <a:spcPts val="0"/>
              </a:spcBef>
              <a:spcAft>
                <a:spcPts val="0"/>
              </a:spcAft>
              <a:defRPr>
                <a:latin typeface="+mn-lt"/>
              </a:defRPr>
            </a:lvl1pPr>
          </a:lstStyle>
          <a:p>
            <a:pPr>
              <a:defRPr/>
            </a:pPr>
            <a:fld id="{E76B5AD0-53C7-4B11-9E4A-56A11C86979C}" type="slidenum">
              <a:rPr lang="en-US"/>
              <a:pPr>
                <a:defRPr/>
              </a:pPr>
              <a:t>‹#›</a:t>
            </a:fld>
            <a:endParaRPr lang="en-US"/>
          </a:p>
        </p:txBody>
      </p:sp>
    </p:spTree>
    <p:extLst>
      <p:ext uri="{BB962C8B-B14F-4D97-AF65-F5344CB8AC3E}">
        <p14:creationId xmlns:p14="http://schemas.microsoft.com/office/powerpoint/2010/main" val="17515689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a:xfrm>
            <a:off x="838200" y="6356350"/>
            <a:ext cx="2743200" cy="365125"/>
          </a:xfrm>
          <a:prstGeom prst="rect">
            <a:avLst/>
          </a:prstGeom>
        </p:spPr>
        <p:txBody>
          <a:bodyPr/>
          <a:lstStyle>
            <a:lvl1pPr eaLnBrk="1" fontAlgn="auto" hangingPunct="1">
              <a:spcBef>
                <a:spcPts val="0"/>
              </a:spcBef>
              <a:spcAft>
                <a:spcPts val="0"/>
              </a:spcAft>
              <a:defRPr>
                <a:latin typeface="+mn-lt"/>
              </a:defRPr>
            </a:lvl1pPr>
          </a:lstStyle>
          <a:p>
            <a:pPr>
              <a:defRPr/>
            </a:pPr>
            <a:fld id="{EDD3C9DE-9BF1-42CC-B4BF-51DC632F5A7A}" type="datetimeFigureOut">
              <a:rPr lang="en-US"/>
              <a:pPr>
                <a:defRPr/>
              </a:pPr>
              <a:t>8/9/2018</a:t>
            </a:fld>
            <a:endParaRPr lang="en-US"/>
          </a:p>
        </p:txBody>
      </p:sp>
      <p:sp>
        <p:nvSpPr>
          <p:cNvPr id="4" name="Footer Placeholder 3"/>
          <p:cNvSpPr>
            <a:spLocks noGrp="1"/>
          </p:cNvSpPr>
          <p:nvPr>
            <p:ph type="ftr" sz="quarter" idx="11"/>
          </p:nvPr>
        </p:nvSpPr>
        <p:spPr/>
        <p:txBody>
          <a:bodyPr/>
          <a:lstStyle>
            <a:lvl1pPr>
              <a:defRPr/>
            </a:lvl1pPr>
          </a:lstStyle>
          <a:p>
            <a:pPr>
              <a:defRPr/>
            </a:pPr>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lvl1pPr eaLnBrk="1" fontAlgn="auto" hangingPunct="1">
              <a:spcBef>
                <a:spcPts val="0"/>
              </a:spcBef>
              <a:spcAft>
                <a:spcPts val="0"/>
              </a:spcAft>
              <a:defRPr>
                <a:latin typeface="+mn-lt"/>
              </a:defRPr>
            </a:lvl1pPr>
          </a:lstStyle>
          <a:p>
            <a:pPr>
              <a:defRPr/>
            </a:pPr>
            <a:fld id="{51B1DB6C-19EB-46DA-AA0A-DCAECD6EDBF5}" type="slidenum">
              <a:rPr lang="en-US"/>
              <a:pPr>
                <a:defRPr/>
              </a:pPr>
              <a:t>‹#›</a:t>
            </a:fld>
            <a:endParaRPr lang="en-US"/>
          </a:p>
        </p:txBody>
      </p:sp>
    </p:spTree>
    <p:extLst>
      <p:ext uri="{BB962C8B-B14F-4D97-AF65-F5344CB8AC3E}">
        <p14:creationId xmlns:p14="http://schemas.microsoft.com/office/powerpoint/2010/main" val="1545484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lvl1pPr eaLnBrk="1" fontAlgn="auto" hangingPunct="1">
              <a:spcBef>
                <a:spcPts val="0"/>
              </a:spcBef>
              <a:spcAft>
                <a:spcPts val="0"/>
              </a:spcAft>
              <a:defRPr>
                <a:latin typeface="+mn-lt"/>
              </a:defRPr>
            </a:lvl1pPr>
          </a:lstStyle>
          <a:p>
            <a:pPr>
              <a:defRPr/>
            </a:pPr>
            <a:fld id="{084AB3D9-1464-445F-8995-CEAE9EC7E356}" type="datetimeFigureOut">
              <a:rPr lang="en-US"/>
              <a:pPr>
                <a:defRPr/>
              </a:pPr>
              <a:t>8/9/2018</a:t>
            </a:fld>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lvl1pPr eaLnBrk="1" fontAlgn="auto" hangingPunct="1">
              <a:spcBef>
                <a:spcPts val="0"/>
              </a:spcBef>
              <a:spcAft>
                <a:spcPts val="0"/>
              </a:spcAft>
              <a:defRPr>
                <a:latin typeface="+mn-lt"/>
              </a:defRPr>
            </a:lvl1pPr>
          </a:lstStyle>
          <a:p>
            <a:pPr>
              <a:defRPr/>
            </a:pPr>
            <a:fld id="{494BE372-2E81-4E8F-9F3F-6155C3C08054}" type="slidenum">
              <a:rPr lang="en-US"/>
              <a:pPr>
                <a:defRPr/>
              </a:pPr>
              <a:t>‹#›</a:t>
            </a:fld>
            <a:endParaRPr lang="en-US"/>
          </a:p>
        </p:txBody>
      </p:sp>
    </p:spTree>
    <p:extLst>
      <p:ext uri="{BB962C8B-B14F-4D97-AF65-F5344CB8AC3E}">
        <p14:creationId xmlns:p14="http://schemas.microsoft.com/office/powerpoint/2010/main" val="27075503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lvl1pPr eaLnBrk="1" fontAlgn="auto" hangingPunct="1">
              <a:spcBef>
                <a:spcPts val="0"/>
              </a:spcBef>
              <a:spcAft>
                <a:spcPts val="0"/>
              </a:spcAft>
              <a:defRPr>
                <a:latin typeface="+mn-lt"/>
              </a:defRPr>
            </a:lvl1pPr>
          </a:lstStyle>
          <a:p>
            <a:pPr>
              <a:defRPr/>
            </a:pPr>
            <a:fld id="{C8EA9861-30C1-4156-8C81-4701E08EF6C6}" type="datetimeFigureOut">
              <a:rPr lang="en-US"/>
              <a:pPr>
                <a:defRPr/>
              </a:pPr>
              <a:t>8/9/2018</a:t>
            </a:fld>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lvl1pPr eaLnBrk="1" fontAlgn="auto" hangingPunct="1">
              <a:spcBef>
                <a:spcPts val="0"/>
              </a:spcBef>
              <a:spcAft>
                <a:spcPts val="0"/>
              </a:spcAft>
              <a:defRPr>
                <a:latin typeface="+mn-lt"/>
              </a:defRPr>
            </a:lvl1pPr>
          </a:lstStyle>
          <a:p>
            <a:pPr>
              <a:defRPr/>
            </a:pPr>
            <a:fld id="{0A072488-7863-48AE-A2E2-B31FC7FCF0B1}" type="slidenum">
              <a:rPr lang="en-US"/>
              <a:pPr>
                <a:defRPr/>
              </a:pPr>
              <a:t>‹#›</a:t>
            </a:fld>
            <a:endParaRPr lang="en-US"/>
          </a:p>
        </p:txBody>
      </p:sp>
    </p:spTree>
    <p:extLst>
      <p:ext uri="{BB962C8B-B14F-4D97-AF65-F5344CB8AC3E}">
        <p14:creationId xmlns:p14="http://schemas.microsoft.com/office/powerpoint/2010/main" val="33382350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rtlCol="0">
            <a:normAutofit/>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lvl1pPr eaLnBrk="1" fontAlgn="auto" hangingPunct="1">
              <a:spcBef>
                <a:spcPts val="0"/>
              </a:spcBef>
              <a:spcAft>
                <a:spcPts val="0"/>
              </a:spcAft>
              <a:defRPr>
                <a:latin typeface="+mn-lt"/>
              </a:defRPr>
            </a:lvl1pPr>
          </a:lstStyle>
          <a:p>
            <a:pPr>
              <a:defRPr/>
            </a:pPr>
            <a:fld id="{9C01DEF2-4002-423C-BAA3-59D251A74915}" type="datetimeFigureOut">
              <a:rPr lang="en-US"/>
              <a:pPr>
                <a:defRPr/>
              </a:pPr>
              <a:t>8/9/2018</a:t>
            </a:fld>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lvl1pPr eaLnBrk="1" fontAlgn="auto" hangingPunct="1">
              <a:spcBef>
                <a:spcPts val="0"/>
              </a:spcBef>
              <a:spcAft>
                <a:spcPts val="0"/>
              </a:spcAft>
              <a:defRPr>
                <a:latin typeface="+mn-lt"/>
              </a:defRPr>
            </a:lvl1pPr>
          </a:lstStyle>
          <a:p>
            <a:pPr>
              <a:defRPr/>
            </a:pPr>
            <a:fld id="{61B1D76F-D5EA-42B7-ACCD-6F5C9AAEE717}" type="slidenum">
              <a:rPr lang="en-US"/>
              <a:pPr>
                <a:defRPr/>
              </a:pPr>
              <a:t>‹#›</a:t>
            </a:fld>
            <a:endParaRPr lang="en-US"/>
          </a:p>
        </p:txBody>
      </p:sp>
    </p:spTree>
    <p:extLst>
      <p:ext uri="{BB962C8B-B14F-4D97-AF65-F5344CB8AC3E}">
        <p14:creationId xmlns:p14="http://schemas.microsoft.com/office/powerpoint/2010/main" val="28506052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385763" y="342900"/>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385763" y="1843088"/>
            <a:ext cx="1051560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 name="Footer Placeholder 4"/>
          <p:cNvSpPr>
            <a:spLocks noGrp="1"/>
          </p:cNvSpPr>
          <p:nvPr>
            <p:ph type="ftr" sz="quarter" idx="3"/>
          </p:nvPr>
        </p:nvSpPr>
        <p:spPr>
          <a:xfrm>
            <a:off x="385763" y="6029325"/>
            <a:ext cx="4298950" cy="704850"/>
          </a:xfrm>
          <a:prstGeom prst="rect">
            <a:avLst/>
          </a:prstGeom>
        </p:spPr>
        <p:txBody>
          <a:bodyPr vert="horz" lIns="91440" tIns="45720" rIns="91440" bIns="45720" rtlCol="0" anchor="ctr"/>
          <a:lstStyle>
            <a:lvl1pPr algn="ctr" eaLnBrk="1" fontAlgn="auto" hangingPunct="1">
              <a:spcBef>
                <a:spcPts val="0"/>
              </a:spcBef>
              <a:spcAft>
                <a:spcPts val="0"/>
              </a:spcAft>
              <a:defRPr sz="1200" dirty="0">
                <a:solidFill>
                  <a:schemeClr val="tx1">
                    <a:tint val="75000"/>
                  </a:schemeClr>
                </a:solidFill>
                <a:latin typeface="+mn-lt"/>
              </a:defRPr>
            </a:lvl1pPr>
          </a:lstStyle>
          <a:p>
            <a:pPr>
              <a:defRPr/>
            </a:pPr>
            <a:endParaRPr lang="en-US"/>
          </a:p>
        </p:txBody>
      </p:sp>
      <p:pic>
        <p:nvPicPr>
          <p:cNvPr id="7" name="Picture 6"/>
          <p:cNvPicPr>
            <a:picLocks noChangeAspect="1"/>
          </p:cNvPicPr>
          <p:nvPr userDrawn="1"/>
        </p:nvPicPr>
        <p:blipFill>
          <a:blip r:embed="rId14"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204986" y="5801721"/>
            <a:ext cx="5477063" cy="1161344"/>
          </a:xfrm>
          <a:prstGeom prst="rect">
            <a:avLst/>
          </a:prstGeom>
        </p:spPr>
      </p:pic>
    </p:spTree>
  </p:cSld>
  <p:clrMap bg1="dk1" tx1="lt1" bg2="dk2" tx2="lt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 id="2147483706" r:id="rId12"/>
  </p:sldLayoutIdLst>
  <p:txStyles>
    <p:titleStyle>
      <a:lvl1pPr algn="l" defTabSz="912813" rtl="0" fontAlgn="base">
        <a:lnSpc>
          <a:spcPct val="90000"/>
        </a:lnSpc>
        <a:spcBef>
          <a:spcPct val="0"/>
        </a:spcBef>
        <a:spcAft>
          <a:spcPct val="0"/>
        </a:spcAft>
        <a:defRPr sz="4400" kern="1200">
          <a:solidFill>
            <a:schemeClr val="tx1"/>
          </a:solidFill>
          <a:latin typeface="+mj-lt"/>
          <a:ea typeface="+mj-ea"/>
          <a:cs typeface="+mj-cs"/>
        </a:defRPr>
      </a:lvl1pPr>
      <a:lvl2pPr algn="l" defTabSz="912813" rtl="0" fontAlgn="base">
        <a:lnSpc>
          <a:spcPct val="90000"/>
        </a:lnSpc>
        <a:spcBef>
          <a:spcPct val="0"/>
        </a:spcBef>
        <a:spcAft>
          <a:spcPct val="0"/>
        </a:spcAft>
        <a:defRPr sz="4400">
          <a:solidFill>
            <a:schemeClr val="tx1"/>
          </a:solidFill>
          <a:latin typeface="Calibri Light" panose="020F0302020204030204" pitchFamily="34" charset="0"/>
        </a:defRPr>
      </a:lvl2pPr>
      <a:lvl3pPr algn="l" defTabSz="912813" rtl="0" fontAlgn="base">
        <a:lnSpc>
          <a:spcPct val="90000"/>
        </a:lnSpc>
        <a:spcBef>
          <a:spcPct val="0"/>
        </a:spcBef>
        <a:spcAft>
          <a:spcPct val="0"/>
        </a:spcAft>
        <a:defRPr sz="4400">
          <a:solidFill>
            <a:schemeClr val="tx1"/>
          </a:solidFill>
          <a:latin typeface="Calibri Light" panose="020F0302020204030204" pitchFamily="34" charset="0"/>
        </a:defRPr>
      </a:lvl3pPr>
      <a:lvl4pPr algn="l" defTabSz="912813" rtl="0" fontAlgn="base">
        <a:lnSpc>
          <a:spcPct val="90000"/>
        </a:lnSpc>
        <a:spcBef>
          <a:spcPct val="0"/>
        </a:spcBef>
        <a:spcAft>
          <a:spcPct val="0"/>
        </a:spcAft>
        <a:defRPr sz="4400">
          <a:solidFill>
            <a:schemeClr val="tx1"/>
          </a:solidFill>
          <a:latin typeface="Calibri Light" panose="020F0302020204030204" pitchFamily="34" charset="0"/>
        </a:defRPr>
      </a:lvl4pPr>
      <a:lvl5pPr algn="l" defTabSz="912813" rtl="0" fontAlgn="base">
        <a:lnSpc>
          <a:spcPct val="90000"/>
        </a:lnSpc>
        <a:spcBef>
          <a:spcPct val="0"/>
        </a:spcBef>
        <a:spcAft>
          <a:spcPct val="0"/>
        </a:spcAft>
        <a:defRPr sz="4400">
          <a:solidFill>
            <a:schemeClr val="tx1"/>
          </a:solidFill>
          <a:latin typeface="Calibri Light" panose="020F0302020204030204" pitchFamily="34" charset="0"/>
        </a:defRPr>
      </a:lvl5pPr>
      <a:lvl6pPr marL="457200" algn="l" defTabSz="912813"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defTabSz="912813"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defTabSz="912813"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defTabSz="912813"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7013" indent="-227013" algn="l" defTabSz="912813"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4213" indent="-227013" algn="l" defTabSz="912813"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1413" indent="-227013" algn="l" defTabSz="912813"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598613" indent="-227013" algn="l" defTabSz="912813"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5813" indent="-227013" algn="l" defTabSz="912813"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EE6DF83-0199-4932-BD67-3AC37DEDFC85}" type="datetimeFigureOut">
              <a:rPr lang="en-US" smtClean="0"/>
              <a:t>8/9/2018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5BEB60-25FE-41BF-842F-9CBE5EA6EB23}" type="slidenum">
              <a:rPr lang="en-US" smtClean="0"/>
              <a:t>‹#›</a:t>
            </a:fld>
            <a:endParaRPr lang="en-US"/>
          </a:p>
        </p:txBody>
      </p:sp>
    </p:spTree>
    <p:extLst>
      <p:ext uri="{BB962C8B-B14F-4D97-AF65-F5344CB8AC3E}">
        <p14:creationId xmlns:p14="http://schemas.microsoft.com/office/powerpoint/2010/main" val="1778400070"/>
      </p:ext>
    </p:extLst>
  </p:cSld>
  <p:clrMap bg1="dk1" tx1="lt1" bg2="dk2" tx2="lt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 id="214748371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6.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2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hyperlink" Target="https://chicago.curbed.com/2017/5/30/15713224/chicago-zoning-changes-community-area-map" TargetMode="Externa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3522" y="0"/>
            <a:ext cx="5810324" cy="4897840"/>
          </a:xfrm>
        </p:spPr>
        <p:txBody>
          <a:bodyPr/>
          <a:lstStyle/>
          <a:p>
            <a:r>
              <a:rPr lang="en-US" sz="6000" b="1" dirty="0" smtClean="0">
                <a:solidFill>
                  <a:srgbClr val="00B050"/>
                </a:solidFill>
                <a:effectLst>
                  <a:outerShdw blurRad="38100" dist="38100" dir="2700000" algn="tl">
                    <a:srgbClr val="000000">
                      <a:alpha val="43137"/>
                    </a:srgbClr>
                  </a:outerShdw>
                </a:effectLst>
              </a:rPr>
              <a:t>Southeast Environmental Task Force Workshop</a:t>
            </a:r>
            <a:endParaRPr lang="en-US" sz="6000" b="1" dirty="0">
              <a:solidFill>
                <a:srgbClr val="00B050"/>
              </a:solidFill>
              <a:effectLst>
                <a:outerShdw blurRad="38100" dist="38100" dir="2700000" algn="tl">
                  <a:srgbClr val="000000">
                    <a:alpha val="43137"/>
                  </a:srgbClr>
                </a:outerShdw>
              </a:effectLst>
            </a:endParaRPr>
          </a:p>
        </p:txBody>
      </p:sp>
      <p:sp>
        <p:nvSpPr>
          <p:cNvPr id="3" name="Title 1"/>
          <p:cNvSpPr txBox="1">
            <a:spLocks/>
          </p:cNvSpPr>
          <p:nvPr/>
        </p:nvSpPr>
        <p:spPr bwMode="auto">
          <a:xfrm>
            <a:off x="9277278" y="-170053"/>
            <a:ext cx="3829121" cy="1173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defTabSz="912813" rtl="0" fontAlgn="base">
              <a:lnSpc>
                <a:spcPct val="90000"/>
              </a:lnSpc>
              <a:spcBef>
                <a:spcPct val="0"/>
              </a:spcBef>
              <a:spcAft>
                <a:spcPct val="0"/>
              </a:spcAft>
              <a:defRPr sz="4400" kern="1200">
                <a:solidFill>
                  <a:schemeClr val="tx1"/>
                </a:solidFill>
                <a:latin typeface="+mj-lt"/>
                <a:ea typeface="+mj-ea"/>
                <a:cs typeface="+mj-cs"/>
              </a:defRPr>
            </a:lvl1pPr>
            <a:lvl2pPr algn="l" defTabSz="912813" rtl="0" fontAlgn="base">
              <a:lnSpc>
                <a:spcPct val="90000"/>
              </a:lnSpc>
              <a:spcBef>
                <a:spcPct val="0"/>
              </a:spcBef>
              <a:spcAft>
                <a:spcPct val="0"/>
              </a:spcAft>
              <a:defRPr sz="4400">
                <a:solidFill>
                  <a:schemeClr val="tx1"/>
                </a:solidFill>
                <a:latin typeface="Calibri Light" panose="020F0302020204030204" pitchFamily="34" charset="0"/>
              </a:defRPr>
            </a:lvl2pPr>
            <a:lvl3pPr algn="l" defTabSz="912813" rtl="0" fontAlgn="base">
              <a:lnSpc>
                <a:spcPct val="90000"/>
              </a:lnSpc>
              <a:spcBef>
                <a:spcPct val="0"/>
              </a:spcBef>
              <a:spcAft>
                <a:spcPct val="0"/>
              </a:spcAft>
              <a:defRPr sz="4400">
                <a:solidFill>
                  <a:schemeClr val="tx1"/>
                </a:solidFill>
                <a:latin typeface="Calibri Light" panose="020F0302020204030204" pitchFamily="34" charset="0"/>
              </a:defRPr>
            </a:lvl3pPr>
            <a:lvl4pPr algn="l" defTabSz="912813" rtl="0" fontAlgn="base">
              <a:lnSpc>
                <a:spcPct val="90000"/>
              </a:lnSpc>
              <a:spcBef>
                <a:spcPct val="0"/>
              </a:spcBef>
              <a:spcAft>
                <a:spcPct val="0"/>
              </a:spcAft>
              <a:defRPr sz="4400">
                <a:solidFill>
                  <a:schemeClr val="tx1"/>
                </a:solidFill>
                <a:latin typeface="Calibri Light" panose="020F0302020204030204" pitchFamily="34" charset="0"/>
              </a:defRPr>
            </a:lvl4pPr>
            <a:lvl5pPr algn="l" defTabSz="912813" rtl="0" fontAlgn="base">
              <a:lnSpc>
                <a:spcPct val="90000"/>
              </a:lnSpc>
              <a:spcBef>
                <a:spcPct val="0"/>
              </a:spcBef>
              <a:spcAft>
                <a:spcPct val="0"/>
              </a:spcAft>
              <a:defRPr sz="4400">
                <a:solidFill>
                  <a:schemeClr val="tx1"/>
                </a:solidFill>
                <a:latin typeface="Calibri Light" panose="020F0302020204030204" pitchFamily="34" charset="0"/>
              </a:defRPr>
            </a:lvl5pPr>
            <a:lvl6pPr marL="457200" algn="l" defTabSz="912813"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defTabSz="912813"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defTabSz="912813"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defTabSz="912813" rtl="0" fontAlgn="base">
              <a:lnSpc>
                <a:spcPct val="90000"/>
              </a:lnSpc>
              <a:spcBef>
                <a:spcPct val="0"/>
              </a:spcBef>
              <a:spcAft>
                <a:spcPct val="0"/>
              </a:spcAft>
              <a:defRPr sz="4400">
                <a:solidFill>
                  <a:schemeClr val="tx1"/>
                </a:solidFill>
                <a:latin typeface="Calibri Light" panose="020F0302020204030204" pitchFamily="34" charset="0"/>
              </a:defRPr>
            </a:lvl9pPr>
          </a:lstStyle>
          <a:p>
            <a:pPr eaLnBrk="1" hangingPunct="1"/>
            <a:r>
              <a:rPr lang="en-US" sz="3200" b="1" dirty="0" smtClean="0">
                <a:solidFill>
                  <a:srgbClr val="00B050"/>
                </a:solidFill>
                <a:effectLst>
                  <a:outerShdw blurRad="38100" dist="38100" dir="2700000" algn="tl">
                    <a:srgbClr val="000000">
                      <a:alpha val="43137"/>
                    </a:srgbClr>
                  </a:outerShdw>
                </a:effectLst>
              </a:rPr>
              <a:t>August 9, 2018</a:t>
            </a:r>
            <a:endParaRPr lang="en-US" sz="3200" b="1" dirty="0">
              <a:solidFill>
                <a:srgbClr val="00B050"/>
              </a:solidFill>
              <a:effectLst>
                <a:outerShdw blurRad="38100" dist="38100" dir="2700000" algn="tl">
                  <a:srgbClr val="000000">
                    <a:alpha val="43137"/>
                  </a:srgbClr>
                </a:outerShdw>
              </a:effectLst>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01408" y="8011236"/>
            <a:ext cx="3022399" cy="2135875"/>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05554" y="4339441"/>
            <a:ext cx="1388473" cy="1388319"/>
          </a:xfrm>
          <a:prstGeom prst="rect">
            <a:avLst/>
          </a:prstGeom>
        </p:spPr>
      </p:pic>
      <p:pic>
        <p:nvPicPr>
          <p:cNvPr id="1026" name="Picture 2" descr="Image result for southeast chicago natur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74292" y="4276046"/>
            <a:ext cx="1449735" cy="145171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74292" y="962166"/>
            <a:ext cx="6233384" cy="3077571"/>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392115" y="4339442"/>
            <a:ext cx="2676899" cy="1388318"/>
          </a:xfrm>
          <a:prstGeom prst="rect">
            <a:avLst/>
          </a:prstGeom>
        </p:spPr>
      </p:pic>
    </p:spTree>
    <p:extLst>
      <p:ext uri="{BB962C8B-B14F-4D97-AF65-F5344CB8AC3E}">
        <p14:creationId xmlns:p14="http://schemas.microsoft.com/office/powerpoint/2010/main" val="11936019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1186" y="228613"/>
            <a:ext cx="10473339" cy="810478"/>
          </a:xfrm>
          <a:prstGeom prst="rect">
            <a:avLst/>
          </a:prstGeom>
          <a:noFill/>
        </p:spPr>
        <p:txBody>
          <a:bodyPr wrap="square" rtlCol="0">
            <a:spAutoFit/>
          </a:bodyPr>
          <a:lstStyle/>
          <a:p>
            <a:pPr>
              <a:lnSpc>
                <a:spcPts val="2800"/>
              </a:lnSpc>
            </a:pPr>
            <a:r>
              <a:rPr lang="en-US" sz="4000" spc="-60" dirty="0">
                <a:solidFill>
                  <a:srgbClr val="70AD47"/>
                </a:solidFill>
                <a:latin typeface="Arial Black"/>
                <a:cs typeface="Arial Black"/>
              </a:rPr>
              <a:t>Tax Increment Financing (TIF)</a:t>
            </a:r>
          </a:p>
          <a:p>
            <a:pPr>
              <a:lnSpc>
                <a:spcPts val="2800"/>
              </a:lnSpc>
            </a:pPr>
            <a:endParaRPr lang="en-US" sz="4000" spc="-60" dirty="0">
              <a:solidFill>
                <a:srgbClr val="70AD47"/>
              </a:solidFill>
              <a:latin typeface="Arial Black"/>
              <a:cs typeface="Arial Black"/>
            </a:endParaRPr>
          </a:p>
        </p:txBody>
      </p:sp>
      <p:sp>
        <p:nvSpPr>
          <p:cNvPr id="3" name="Rectangle 2"/>
          <p:cNvSpPr/>
          <p:nvPr/>
        </p:nvSpPr>
        <p:spPr>
          <a:xfrm>
            <a:off x="56707" y="1039091"/>
            <a:ext cx="5291149" cy="6001643"/>
          </a:xfrm>
          <a:prstGeom prst="rect">
            <a:avLst/>
          </a:prstGeom>
        </p:spPr>
        <p:txBody>
          <a:bodyPr wrap="square">
            <a:spAutoFit/>
          </a:bodyPr>
          <a:lstStyle/>
          <a:p>
            <a:pPr marL="457200" indent="-457200">
              <a:buFont typeface="Arial" panose="020B0604020202020204" pitchFamily="34" charset="0"/>
              <a:buChar char="•"/>
            </a:pPr>
            <a:r>
              <a:rPr lang="en-US" sz="2400" dirty="0" smtClean="0"/>
              <a:t>When </a:t>
            </a:r>
            <a:r>
              <a:rPr lang="en-US" sz="2400" dirty="0"/>
              <a:t>a TIF district is created the value of ALL the properties inside the district is assessed and the total amount of property tax generated by all those properties is baselined.</a:t>
            </a:r>
          </a:p>
          <a:p>
            <a:pPr marL="457200" indent="-457200">
              <a:buFont typeface="Arial" panose="020B0604020202020204" pitchFamily="34" charset="0"/>
              <a:buChar char="•"/>
            </a:pPr>
            <a:endParaRPr lang="en-US" sz="2400" dirty="0"/>
          </a:p>
          <a:p>
            <a:pPr marL="457200" indent="-457200">
              <a:buFont typeface="Arial" panose="020B0604020202020204" pitchFamily="34" charset="0"/>
              <a:buChar char="•"/>
            </a:pPr>
            <a:r>
              <a:rPr lang="en-US" sz="2400" b="1" dirty="0" smtClean="0"/>
              <a:t>Life-span of TIF </a:t>
            </a:r>
            <a:r>
              <a:rPr lang="en-US" sz="2400" b="1" dirty="0"/>
              <a:t>district is 23 years. </a:t>
            </a:r>
          </a:p>
          <a:p>
            <a:pPr marL="457200" indent="-457200">
              <a:buFont typeface="Arial" panose="020B0604020202020204" pitchFamily="34" charset="0"/>
              <a:buChar char="•"/>
            </a:pPr>
            <a:endParaRPr lang="en-US" sz="2400" b="1" dirty="0"/>
          </a:p>
          <a:p>
            <a:pPr marL="457200" indent="-457200">
              <a:buFont typeface="Arial" panose="020B0604020202020204" pitchFamily="34" charset="0"/>
              <a:buChar char="•"/>
            </a:pPr>
            <a:r>
              <a:rPr lang="en-US" sz="2400" dirty="0"/>
              <a:t>For the next 23 years all property revenue ABOVE the base amount is captured by the TIF district. This amount – the amount over the base —is called the </a:t>
            </a:r>
            <a:r>
              <a:rPr lang="en-US" sz="2400" b="1" dirty="0"/>
              <a:t>incremental revenue</a:t>
            </a:r>
            <a:r>
              <a:rPr lang="en-US" sz="2400" dirty="0"/>
              <a:t>.</a:t>
            </a:r>
          </a:p>
          <a:p>
            <a:pPr marL="457200" indent="-457200">
              <a:buFont typeface="Arial" panose="020B0604020202020204" pitchFamily="34" charset="0"/>
              <a:buChar char="•"/>
            </a:pPr>
            <a:endParaRPr lang="en-US" sz="2400" dirty="0"/>
          </a:p>
          <a:p>
            <a:pPr marL="457200" indent="-457200">
              <a:buFont typeface="Arial" panose="020B0604020202020204" pitchFamily="34" charset="0"/>
              <a:buChar char="•"/>
            </a:pPr>
            <a:r>
              <a:rPr lang="en-US" sz="2400" dirty="0"/>
              <a:t> </a:t>
            </a:r>
          </a:p>
          <a:p>
            <a:pPr marL="457200" indent="-457200">
              <a:buFont typeface="Arial" panose="020B0604020202020204" pitchFamily="34" charset="0"/>
              <a:buChar char="•"/>
            </a:pPr>
            <a:endParaRPr lang="en-US" sz="2400" dirty="0"/>
          </a:p>
        </p:txBody>
      </p:sp>
      <p:pic>
        <p:nvPicPr>
          <p:cNvPr id="2050" name="Picture 2" descr="http://www.civiclab.us/wp-content/uploads/2012/11/TIF-diagra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4375" y="2148691"/>
            <a:ext cx="6219825" cy="462915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3"/>
          <a:stretch>
            <a:fillRect/>
          </a:stretch>
        </p:blipFill>
        <p:spPr>
          <a:xfrm>
            <a:off x="9455206" y="70824"/>
            <a:ext cx="2535382" cy="1936534"/>
          </a:xfrm>
          <a:prstGeom prst="rect">
            <a:avLst/>
          </a:prstGeom>
        </p:spPr>
      </p:pic>
    </p:spTree>
    <p:extLst>
      <p:ext uri="{BB962C8B-B14F-4D97-AF65-F5344CB8AC3E}">
        <p14:creationId xmlns:p14="http://schemas.microsoft.com/office/powerpoint/2010/main" val="33617453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if-moneys-6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14679" y="161427"/>
            <a:ext cx="5715000" cy="6467476"/>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590782" y="2785565"/>
            <a:ext cx="3029803" cy="3108543"/>
          </a:xfrm>
          <a:prstGeom prst="rect">
            <a:avLst/>
          </a:prstGeom>
          <a:noFill/>
        </p:spPr>
        <p:txBody>
          <a:bodyPr wrap="square" rtlCol="0">
            <a:spAutoFit/>
          </a:bodyPr>
          <a:lstStyle/>
          <a:p>
            <a:r>
              <a:rPr lang="en-US" sz="2800" dirty="0"/>
              <a:t/>
            </a:r>
            <a:br>
              <a:rPr lang="en-US" sz="2800" dirty="0"/>
            </a:br>
            <a:r>
              <a:rPr lang="en-US" sz="2800" b="1" dirty="0"/>
              <a:t>“Who wins and loses in Rahm's TIF game?” (2015)</a:t>
            </a:r>
          </a:p>
          <a:p>
            <a:endParaRPr lang="en-US" sz="2800" dirty="0"/>
          </a:p>
          <a:p>
            <a:r>
              <a:rPr lang="en-US" sz="2800" dirty="0"/>
              <a:t>- Ben Joravsky, Chicago Reader</a:t>
            </a:r>
          </a:p>
        </p:txBody>
      </p:sp>
      <p:sp>
        <p:nvSpPr>
          <p:cNvPr id="7" name="TextBox 6"/>
          <p:cNvSpPr txBox="1"/>
          <p:nvPr/>
        </p:nvSpPr>
        <p:spPr>
          <a:xfrm>
            <a:off x="424526" y="538796"/>
            <a:ext cx="5325109" cy="2246769"/>
          </a:xfrm>
          <a:prstGeom prst="rect">
            <a:avLst/>
          </a:prstGeom>
          <a:noFill/>
        </p:spPr>
        <p:txBody>
          <a:bodyPr wrap="square" rtlCol="0">
            <a:spAutoFit/>
          </a:bodyPr>
          <a:lstStyle/>
          <a:p>
            <a:pPr>
              <a:lnSpc>
                <a:spcPts val="2800"/>
              </a:lnSpc>
            </a:pPr>
            <a:r>
              <a:rPr lang="en-US" sz="4000" spc="-60" dirty="0">
                <a:solidFill>
                  <a:srgbClr val="70AD47"/>
                </a:solidFill>
                <a:latin typeface="Arial Black"/>
                <a:cs typeface="Arial Black"/>
              </a:rPr>
              <a:t>Tax </a:t>
            </a:r>
          </a:p>
          <a:p>
            <a:pPr>
              <a:lnSpc>
                <a:spcPts val="2800"/>
              </a:lnSpc>
            </a:pPr>
            <a:endParaRPr lang="en-US" sz="4000" spc="-60" dirty="0">
              <a:solidFill>
                <a:srgbClr val="70AD47"/>
              </a:solidFill>
              <a:latin typeface="Arial Black"/>
              <a:cs typeface="Arial Black"/>
            </a:endParaRPr>
          </a:p>
          <a:p>
            <a:pPr>
              <a:lnSpc>
                <a:spcPts val="2800"/>
              </a:lnSpc>
            </a:pPr>
            <a:r>
              <a:rPr lang="en-US" sz="4000" spc="-60" dirty="0">
                <a:solidFill>
                  <a:srgbClr val="70AD47"/>
                </a:solidFill>
                <a:latin typeface="Arial Black"/>
                <a:cs typeface="Arial Black"/>
              </a:rPr>
              <a:t>Increment</a:t>
            </a:r>
          </a:p>
          <a:p>
            <a:pPr>
              <a:lnSpc>
                <a:spcPts val="2800"/>
              </a:lnSpc>
            </a:pPr>
            <a:endParaRPr lang="en-US" sz="4000" spc="-60" dirty="0">
              <a:solidFill>
                <a:srgbClr val="70AD47"/>
              </a:solidFill>
              <a:latin typeface="Arial Black"/>
              <a:cs typeface="Arial Black"/>
            </a:endParaRPr>
          </a:p>
          <a:p>
            <a:pPr>
              <a:lnSpc>
                <a:spcPts val="2800"/>
              </a:lnSpc>
            </a:pPr>
            <a:r>
              <a:rPr lang="en-US" sz="4000" spc="-60" dirty="0">
                <a:solidFill>
                  <a:srgbClr val="70AD47"/>
                </a:solidFill>
                <a:latin typeface="Arial Black"/>
                <a:cs typeface="Arial Black"/>
              </a:rPr>
              <a:t>Financing (TIF)</a:t>
            </a:r>
          </a:p>
          <a:p>
            <a:pPr>
              <a:lnSpc>
                <a:spcPts val="2800"/>
              </a:lnSpc>
            </a:pPr>
            <a:endParaRPr lang="en-US" sz="4000" spc="-60" dirty="0">
              <a:solidFill>
                <a:srgbClr val="70AD47"/>
              </a:solidFill>
              <a:latin typeface="Arial Black"/>
              <a:cs typeface="Arial Black"/>
            </a:endParaRPr>
          </a:p>
        </p:txBody>
      </p:sp>
    </p:spTree>
    <p:extLst>
      <p:ext uri="{BB962C8B-B14F-4D97-AF65-F5344CB8AC3E}">
        <p14:creationId xmlns:p14="http://schemas.microsoft.com/office/powerpoint/2010/main" val="22390020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92D050"/>
                </a:solidFill>
                <a:latin typeface="+mn-lt"/>
              </a:rPr>
              <a:t>What is Zoning? </a:t>
            </a:r>
          </a:p>
        </p:txBody>
      </p:sp>
      <p:sp>
        <p:nvSpPr>
          <p:cNvPr id="3" name="Content Placeholder 2"/>
          <p:cNvSpPr>
            <a:spLocks noGrp="1"/>
          </p:cNvSpPr>
          <p:nvPr>
            <p:ph idx="1"/>
          </p:nvPr>
        </p:nvSpPr>
        <p:spPr/>
        <p:txBody>
          <a:bodyPr/>
          <a:lstStyle/>
          <a:p>
            <a:pPr lvl="0"/>
            <a:r>
              <a:rPr lang="en-US" dirty="0"/>
              <a:t>Zoning is the set of government regulations that control how land is used. </a:t>
            </a:r>
          </a:p>
          <a:p>
            <a:pPr lvl="0"/>
            <a:r>
              <a:rPr lang="en-US" dirty="0"/>
              <a:t>Zoning separates land uses into categories (residential, commercial, industrial, etc.)</a:t>
            </a:r>
          </a:p>
          <a:p>
            <a:pPr lvl="0"/>
            <a:r>
              <a:rPr lang="en-US" dirty="0"/>
              <a:t>Zoning regulations are adopted by local governments.</a:t>
            </a:r>
          </a:p>
        </p:txBody>
      </p:sp>
    </p:spTree>
    <p:extLst>
      <p:ext uri="{BB962C8B-B14F-4D97-AF65-F5344CB8AC3E}">
        <p14:creationId xmlns:p14="http://schemas.microsoft.com/office/powerpoint/2010/main" val="28101447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92D050"/>
                </a:solidFill>
                <a:latin typeface="+mn-lt"/>
              </a:rPr>
              <a:t>Types of Zoning</a:t>
            </a:r>
          </a:p>
        </p:txBody>
      </p:sp>
      <p:sp>
        <p:nvSpPr>
          <p:cNvPr id="3" name="Content Placeholder 2"/>
          <p:cNvSpPr>
            <a:spLocks noGrp="1"/>
          </p:cNvSpPr>
          <p:nvPr>
            <p:ph idx="1"/>
          </p:nvPr>
        </p:nvSpPr>
        <p:spPr/>
        <p:txBody>
          <a:bodyPr/>
          <a:lstStyle/>
          <a:p>
            <a:pPr lvl="0"/>
            <a:r>
              <a:rPr lang="en-US" dirty="0"/>
              <a:t>Zoning Ordinance: The Standard Rules</a:t>
            </a:r>
          </a:p>
          <a:p>
            <a:pPr lvl="0"/>
            <a:r>
              <a:rPr lang="en-US" dirty="0"/>
              <a:t>Special Zoning</a:t>
            </a:r>
          </a:p>
          <a:p>
            <a:pPr lvl="0"/>
            <a:endParaRPr lang="en-US" dirty="0"/>
          </a:p>
          <a:p>
            <a:pPr marL="0" indent="0">
              <a:buNone/>
            </a:pPr>
            <a:r>
              <a:rPr lang="en-US" dirty="0"/>
              <a:t>In Chicago most zoning regulations involve a multitude of exceptions and special cases. </a:t>
            </a:r>
          </a:p>
          <a:p>
            <a:pPr marL="0" lvl="0" indent="0">
              <a:buNone/>
            </a:pPr>
            <a:endParaRPr lang="en-US" dirty="0"/>
          </a:p>
        </p:txBody>
      </p:sp>
    </p:spTree>
    <p:extLst>
      <p:ext uri="{BB962C8B-B14F-4D97-AF65-F5344CB8AC3E}">
        <p14:creationId xmlns:p14="http://schemas.microsoft.com/office/powerpoint/2010/main" val="38522528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92D050"/>
                </a:solidFill>
                <a:latin typeface="+mn-lt"/>
              </a:rPr>
              <a:t>Who’s Who in Zoning</a:t>
            </a:r>
          </a:p>
        </p:txBody>
      </p:sp>
      <p:sp>
        <p:nvSpPr>
          <p:cNvPr id="3" name="Content Placeholder 2"/>
          <p:cNvSpPr>
            <a:spLocks noGrp="1"/>
          </p:cNvSpPr>
          <p:nvPr>
            <p:ph idx="1"/>
          </p:nvPr>
        </p:nvSpPr>
        <p:spPr/>
        <p:txBody>
          <a:bodyPr/>
          <a:lstStyle/>
          <a:p>
            <a:pPr lvl="0"/>
            <a:r>
              <a:rPr lang="en-US" dirty="0"/>
              <a:t>Alderman</a:t>
            </a:r>
          </a:p>
          <a:p>
            <a:pPr lvl="0"/>
            <a:r>
              <a:rPr lang="en-US" dirty="0"/>
              <a:t>Zoning Board of Appeals (appointed by Mayor)</a:t>
            </a:r>
          </a:p>
          <a:p>
            <a:pPr lvl="0"/>
            <a:r>
              <a:rPr lang="en-US" dirty="0"/>
              <a:t>Plan Commission (appointed by Mayor)</a:t>
            </a:r>
          </a:p>
          <a:p>
            <a:r>
              <a:rPr lang="en-US" dirty="0"/>
              <a:t>City Staff (employed by Mayor)</a:t>
            </a:r>
          </a:p>
        </p:txBody>
      </p:sp>
    </p:spTree>
    <p:extLst>
      <p:ext uri="{BB962C8B-B14F-4D97-AF65-F5344CB8AC3E}">
        <p14:creationId xmlns:p14="http://schemas.microsoft.com/office/powerpoint/2010/main" val="713856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92D050"/>
                </a:solidFill>
                <a:latin typeface="+mn-lt"/>
              </a:rPr>
              <a:t>Common Special Cases</a:t>
            </a:r>
          </a:p>
        </p:txBody>
      </p:sp>
      <p:sp>
        <p:nvSpPr>
          <p:cNvPr id="3" name="Content Placeholder 2"/>
          <p:cNvSpPr>
            <a:spLocks noGrp="1"/>
          </p:cNvSpPr>
          <p:nvPr>
            <p:ph idx="1"/>
          </p:nvPr>
        </p:nvSpPr>
        <p:spPr/>
        <p:txBody>
          <a:bodyPr/>
          <a:lstStyle/>
          <a:p>
            <a:pPr lvl="0"/>
            <a:r>
              <a:rPr lang="en-US" dirty="0"/>
              <a:t>Special Uses, Exceptions and Variances </a:t>
            </a:r>
          </a:p>
          <a:p>
            <a:pPr lvl="0"/>
            <a:r>
              <a:rPr lang="en-US" dirty="0"/>
              <a:t>Zoning Map Amendments</a:t>
            </a:r>
          </a:p>
          <a:p>
            <a:pPr lvl="0"/>
            <a:r>
              <a:rPr lang="en-US" dirty="0"/>
              <a:t>Planned Manufacturing Districts</a:t>
            </a:r>
          </a:p>
          <a:p>
            <a:pPr lvl="0"/>
            <a:r>
              <a:rPr lang="en-US" dirty="0"/>
              <a:t>Industrial Corridors</a:t>
            </a:r>
          </a:p>
        </p:txBody>
      </p:sp>
    </p:spTree>
    <p:extLst>
      <p:ext uri="{BB962C8B-B14F-4D97-AF65-F5344CB8AC3E}">
        <p14:creationId xmlns:p14="http://schemas.microsoft.com/office/powerpoint/2010/main" val="22389953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92D050"/>
                </a:solidFill>
                <a:latin typeface="+mn-lt"/>
              </a:rPr>
              <a:t>Planned Manufacturing Districts</a:t>
            </a:r>
          </a:p>
        </p:txBody>
      </p:sp>
      <p:sp>
        <p:nvSpPr>
          <p:cNvPr id="3" name="Content Placeholder 2"/>
          <p:cNvSpPr>
            <a:spLocks noGrp="1"/>
          </p:cNvSpPr>
          <p:nvPr>
            <p:ph idx="1"/>
          </p:nvPr>
        </p:nvSpPr>
        <p:spPr/>
        <p:txBody>
          <a:bodyPr/>
          <a:lstStyle/>
          <a:p>
            <a:pPr lvl="0"/>
            <a:r>
              <a:rPr lang="en-US" dirty="0"/>
              <a:t>15 in Chicago</a:t>
            </a:r>
          </a:p>
          <a:p>
            <a:pPr lvl="0"/>
            <a:r>
              <a:rPr lang="en-US" dirty="0"/>
              <a:t>Created by City Council by direct ordinance</a:t>
            </a:r>
          </a:p>
          <a:p>
            <a:pPr lvl="0"/>
            <a:r>
              <a:rPr lang="en-US" dirty="0"/>
              <a:t>Zoning for entire district, not for specific parcels</a:t>
            </a:r>
          </a:p>
          <a:p>
            <a:pPr lvl="0"/>
            <a:r>
              <a:rPr lang="en-US" dirty="0"/>
              <a:t>Some but not all have buffer zones</a:t>
            </a:r>
          </a:p>
          <a:p>
            <a:pPr lvl="0"/>
            <a:r>
              <a:rPr lang="en-US" dirty="0"/>
              <a:t>Goose Island is first PMD to be partially dismantled</a:t>
            </a:r>
          </a:p>
        </p:txBody>
      </p:sp>
    </p:spTree>
    <p:extLst>
      <p:ext uri="{BB962C8B-B14F-4D97-AF65-F5344CB8AC3E}">
        <p14:creationId xmlns:p14="http://schemas.microsoft.com/office/powerpoint/2010/main" val="15564409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B4966CA9-8622-4F2E-B5E1-EE5E94AC74E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85411" y="496480"/>
            <a:ext cx="10417476" cy="5865039"/>
          </a:xfrm>
        </p:spPr>
      </p:pic>
    </p:spTree>
    <p:extLst>
      <p:ext uri="{BB962C8B-B14F-4D97-AF65-F5344CB8AC3E}">
        <p14:creationId xmlns:p14="http://schemas.microsoft.com/office/powerpoint/2010/main" val="412008984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public.boxcloud.com/api/2.0/internal_files/309441709487/versions/326035456751/representations/png_paged_2048x2048/content/1.png?access_token=1!X7LykM_eZbYcSBZTZMB40YhqvvJE4n6a3l9GNEVYi8AgemyIhVgPzgoEDqWWwpVSUepmTq9qdBaegv8mJa4OlL08fAbv43pPxRCPTbyGxddW8FoKQDWk248UnesRV7Hf9skQDd74FUiBvZctzYglVZMhmhLd4k6mckf4-30G922xxg_6GkgUzfBHtL7YTWNJV72SxmAphiNcpvyEUyUszgdGTUR0A_n3T5Ztk-9htlUop1jj2r_1hHE58CBoyOkz2Vlm4UpZOaZwXhht98EpBKjLlCH8-XaZa57f4B5_tX8NlZDpzOHVBZhq9XwNFKImOX8p-DjfChcHFCQIsIEhDuVdilSmW8DoMbXIpz5KrZOFR4tNfXFBk45tQ2OpIGfBeKPenyMy9NkB2dFUs4Dr0IkVAFoZdUQdHYhVCvG4QhG43Zu4Xijrc3o_k0fVN_EdfwKkuXmYFw3oSubdgDnpMYq4VJq35vpMJ22BChxptbpwcUV__7FHlspHLvpBPFU.&amp;box_client_name=box-content-preview&amp;box_client_version=1.48.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2322" y="0"/>
            <a:ext cx="8875057"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46488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25958D4-140A-449F-9BC7-2E037DE0D695}"/>
              </a:ext>
            </a:extLst>
          </p:cNvPr>
          <p:cNvSpPr>
            <a:spLocks noGrp="1"/>
          </p:cNvSpPr>
          <p:nvPr>
            <p:ph type="title"/>
          </p:nvPr>
        </p:nvSpPr>
        <p:spPr/>
        <p:txBody>
          <a:bodyPr/>
          <a:lstStyle/>
          <a:p>
            <a:r>
              <a:rPr lang="en-US" b="1" dirty="0">
                <a:solidFill>
                  <a:srgbClr val="92D050"/>
                </a:solidFill>
              </a:rPr>
              <a:t>Good and Bad of PMDs</a:t>
            </a:r>
            <a:r>
              <a:rPr lang="en-US" dirty="0"/>
              <a:t> </a:t>
            </a:r>
          </a:p>
        </p:txBody>
      </p:sp>
      <p:sp>
        <p:nvSpPr>
          <p:cNvPr id="5" name="Text Placeholder 4">
            <a:extLst>
              <a:ext uri="{FF2B5EF4-FFF2-40B4-BE49-F238E27FC236}">
                <a16:creationId xmlns:a16="http://schemas.microsoft.com/office/drawing/2014/main" id="{EEE574D7-262F-4E83-892E-A321B4EACF5A}"/>
              </a:ext>
            </a:extLst>
          </p:cNvPr>
          <p:cNvSpPr>
            <a:spLocks noGrp="1"/>
          </p:cNvSpPr>
          <p:nvPr>
            <p:ph type="body" idx="1"/>
          </p:nvPr>
        </p:nvSpPr>
        <p:spPr/>
        <p:txBody>
          <a:bodyPr>
            <a:normAutofit/>
          </a:bodyPr>
          <a:lstStyle/>
          <a:p>
            <a:r>
              <a:rPr lang="en-US" sz="2800" dirty="0"/>
              <a:t>Good</a:t>
            </a:r>
          </a:p>
        </p:txBody>
      </p:sp>
      <p:sp>
        <p:nvSpPr>
          <p:cNvPr id="6" name="Content Placeholder 5">
            <a:extLst>
              <a:ext uri="{FF2B5EF4-FFF2-40B4-BE49-F238E27FC236}">
                <a16:creationId xmlns:a16="http://schemas.microsoft.com/office/drawing/2014/main" id="{1728F60F-E232-4AEC-9AAC-87C05FE7F2FB}"/>
              </a:ext>
            </a:extLst>
          </p:cNvPr>
          <p:cNvSpPr>
            <a:spLocks noGrp="1"/>
          </p:cNvSpPr>
          <p:nvPr>
            <p:ph sz="half" idx="2"/>
          </p:nvPr>
        </p:nvSpPr>
        <p:spPr/>
        <p:txBody>
          <a:bodyPr/>
          <a:lstStyle/>
          <a:p>
            <a:r>
              <a:rPr lang="en-US" dirty="0"/>
              <a:t>Certainty</a:t>
            </a:r>
          </a:p>
          <a:p>
            <a:r>
              <a:rPr lang="en-US" dirty="0"/>
              <a:t>Ease of industry to move in</a:t>
            </a:r>
          </a:p>
          <a:p>
            <a:r>
              <a:rPr lang="en-US" dirty="0"/>
              <a:t>Not controlled by Aldermen</a:t>
            </a:r>
          </a:p>
        </p:txBody>
      </p:sp>
      <p:sp>
        <p:nvSpPr>
          <p:cNvPr id="7" name="Text Placeholder 6">
            <a:extLst>
              <a:ext uri="{FF2B5EF4-FFF2-40B4-BE49-F238E27FC236}">
                <a16:creationId xmlns:a16="http://schemas.microsoft.com/office/drawing/2014/main" id="{ADC8603C-2F0A-4320-A082-2EB970AB4FD6}"/>
              </a:ext>
            </a:extLst>
          </p:cNvPr>
          <p:cNvSpPr>
            <a:spLocks noGrp="1"/>
          </p:cNvSpPr>
          <p:nvPr>
            <p:ph type="body" sz="quarter" idx="3"/>
          </p:nvPr>
        </p:nvSpPr>
        <p:spPr/>
        <p:txBody>
          <a:bodyPr>
            <a:normAutofit/>
          </a:bodyPr>
          <a:lstStyle/>
          <a:p>
            <a:r>
              <a:rPr lang="en-US" sz="2800" dirty="0"/>
              <a:t>Bad</a:t>
            </a:r>
          </a:p>
        </p:txBody>
      </p:sp>
      <p:sp>
        <p:nvSpPr>
          <p:cNvPr id="8" name="Content Placeholder 7">
            <a:extLst>
              <a:ext uri="{FF2B5EF4-FFF2-40B4-BE49-F238E27FC236}">
                <a16:creationId xmlns:a16="http://schemas.microsoft.com/office/drawing/2014/main" id="{EFC736A9-532C-4C75-8B22-07F791FD7B58}"/>
              </a:ext>
            </a:extLst>
          </p:cNvPr>
          <p:cNvSpPr>
            <a:spLocks noGrp="1"/>
          </p:cNvSpPr>
          <p:nvPr>
            <p:ph sz="quarter" idx="4"/>
          </p:nvPr>
        </p:nvSpPr>
        <p:spPr/>
        <p:txBody>
          <a:bodyPr/>
          <a:lstStyle/>
          <a:p>
            <a:r>
              <a:rPr lang="en-US" dirty="0"/>
              <a:t>Same as good plus</a:t>
            </a:r>
          </a:p>
          <a:p>
            <a:r>
              <a:rPr lang="en-US" dirty="0"/>
              <a:t>Most special zoning does not apply in PMDs</a:t>
            </a:r>
          </a:p>
          <a:p>
            <a:r>
              <a:rPr lang="en-US" dirty="0"/>
              <a:t>No agriculture and limited open space options in PMDs</a:t>
            </a:r>
          </a:p>
          <a:p>
            <a:r>
              <a:rPr lang="en-US" dirty="0"/>
              <a:t>May attract uses that cannot go elsewhere.</a:t>
            </a:r>
          </a:p>
        </p:txBody>
      </p:sp>
    </p:spTree>
    <p:extLst>
      <p:ext uri="{BB962C8B-B14F-4D97-AF65-F5344CB8AC3E}">
        <p14:creationId xmlns:p14="http://schemas.microsoft.com/office/powerpoint/2010/main" val="232549047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6"/>
          <p:cNvSpPr>
            <a:spLocks noGrp="1"/>
          </p:cNvSpPr>
          <p:nvPr>
            <p:ph type="title"/>
          </p:nvPr>
        </p:nvSpPr>
        <p:spPr>
          <a:xfrm>
            <a:off x="176213" y="61913"/>
            <a:ext cx="12015787" cy="612775"/>
          </a:xfrm>
        </p:spPr>
        <p:txBody>
          <a:bodyPr/>
          <a:lstStyle/>
          <a:p>
            <a:r>
              <a:rPr lang="en-US" altLang="en-US" sz="3600" b="1">
                <a:solidFill>
                  <a:srgbClr val="92D050"/>
                </a:solidFill>
                <a:latin typeface="Arial" panose="020B0604020202020204" pitchFamily="34" charset="0"/>
                <a:cs typeface="Arial" panose="020B0604020202020204" pitchFamily="34" charset="0"/>
              </a:rPr>
              <a:t>Demographics Within One Mile Radius of Both Sites</a:t>
            </a:r>
          </a:p>
        </p:txBody>
      </p:sp>
      <p:sp>
        <p:nvSpPr>
          <p:cNvPr id="14339" name="Content Placeholder 2"/>
          <p:cNvSpPr txBox="1">
            <a:spLocks/>
          </p:cNvSpPr>
          <p:nvPr/>
        </p:nvSpPr>
        <p:spPr bwMode="auto">
          <a:xfrm>
            <a:off x="838200" y="1635125"/>
            <a:ext cx="6200775"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914400" eaLnBrk="1" hangingPunct="1">
              <a:buFont typeface="Arial" panose="020B0604020202020204" pitchFamily="34" charset="0"/>
              <a:buNone/>
            </a:pPr>
            <a:endParaRPr lang="en-US" altLang="en-US">
              <a:latin typeface="Arial" panose="020B0604020202020204" pitchFamily="34" charset="0"/>
              <a:cs typeface="Arial" panose="020B0604020202020204" pitchFamily="34" charset="0"/>
            </a:endParaRPr>
          </a:p>
        </p:txBody>
      </p:sp>
      <p:graphicFrame>
        <p:nvGraphicFramePr>
          <p:cNvPr id="2" name="Table 1"/>
          <p:cNvGraphicFramePr>
            <a:graphicFrameLocks noGrp="1"/>
          </p:cNvGraphicFramePr>
          <p:nvPr/>
        </p:nvGraphicFramePr>
        <p:xfrm>
          <a:off x="314035" y="815311"/>
          <a:ext cx="9101780" cy="4370197"/>
        </p:xfrm>
        <a:graphic>
          <a:graphicData uri="http://schemas.openxmlformats.org/drawingml/2006/table">
            <a:tbl>
              <a:tblPr firstRow="1" firstCol="1" bandRow="1">
                <a:tableStyleId>{5C22544A-7EE6-4342-B048-85BDC9FD1C3A}</a:tableStyleId>
              </a:tblPr>
              <a:tblGrid>
                <a:gridCol w="6294689">
                  <a:extLst>
                    <a:ext uri="{9D8B030D-6E8A-4147-A177-3AD203B41FA5}">
                      <a16:colId xmlns:a16="http://schemas.microsoft.com/office/drawing/2014/main" val="376428434"/>
                    </a:ext>
                  </a:extLst>
                </a:gridCol>
                <a:gridCol w="1531140">
                  <a:extLst>
                    <a:ext uri="{9D8B030D-6E8A-4147-A177-3AD203B41FA5}">
                      <a16:colId xmlns:a16="http://schemas.microsoft.com/office/drawing/2014/main" val="3323812536"/>
                    </a:ext>
                  </a:extLst>
                </a:gridCol>
                <a:gridCol w="1275951">
                  <a:extLst>
                    <a:ext uri="{9D8B030D-6E8A-4147-A177-3AD203B41FA5}">
                      <a16:colId xmlns:a16="http://schemas.microsoft.com/office/drawing/2014/main" val="4056452570"/>
                    </a:ext>
                  </a:extLst>
                </a:gridCol>
              </a:tblGrid>
              <a:tr h="502175">
                <a:tc>
                  <a:txBody>
                    <a:bodyPr/>
                    <a:lstStyle/>
                    <a:p>
                      <a:pPr marL="0" marR="0">
                        <a:lnSpc>
                          <a:spcPct val="107000"/>
                        </a:lnSpc>
                        <a:spcBef>
                          <a:spcPts val="0"/>
                        </a:spcBef>
                        <a:spcAft>
                          <a:spcPts val="0"/>
                        </a:spcAft>
                      </a:pPr>
                      <a:r>
                        <a:rPr lang="en-US" sz="2400" b="1" dirty="0">
                          <a:solidFill>
                            <a:schemeClr val="bg1"/>
                          </a:solidFill>
                          <a:effectLst/>
                        </a:rPr>
                        <a:t>Demographic Estimates</a:t>
                      </a:r>
                      <a:endParaRPr lang="en-US" sz="24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93249" marR="93249" marT="0" marB="0" anchor="b">
                    <a:solidFill>
                      <a:schemeClr val="tx2"/>
                    </a:solidFill>
                  </a:tcPr>
                </a:tc>
                <a:tc>
                  <a:txBody>
                    <a:bodyPr/>
                    <a:lstStyle/>
                    <a:p>
                      <a:pPr marL="0" marR="0" algn="r">
                        <a:lnSpc>
                          <a:spcPct val="107000"/>
                        </a:lnSpc>
                        <a:spcBef>
                          <a:spcPts val="0"/>
                        </a:spcBef>
                        <a:spcAft>
                          <a:spcPts val="0"/>
                        </a:spcAft>
                      </a:pPr>
                      <a:r>
                        <a:rPr lang="en-US" sz="2400" b="1" dirty="0">
                          <a:solidFill>
                            <a:schemeClr val="bg1"/>
                          </a:solidFill>
                          <a:effectLst/>
                        </a:rPr>
                        <a:t>Lincoln Park Site</a:t>
                      </a:r>
                      <a:endParaRPr lang="en-US" sz="24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93249" marR="93249" marT="0" marB="0" anchor="b">
                    <a:solidFill>
                      <a:schemeClr val="tx2"/>
                    </a:solidFill>
                  </a:tcPr>
                </a:tc>
                <a:tc>
                  <a:txBody>
                    <a:bodyPr/>
                    <a:lstStyle/>
                    <a:p>
                      <a:pPr marL="0" marR="0" algn="r">
                        <a:lnSpc>
                          <a:spcPct val="107000"/>
                        </a:lnSpc>
                        <a:spcBef>
                          <a:spcPts val="0"/>
                        </a:spcBef>
                        <a:spcAft>
                          <a:spcPts val="0"/>
                        </a:spcAft>
                      </a:pPr>
                      <a:r>
                        <a:rPr lang="en-US" sz="2400" b="1" dirty="0">
                          <a:solidFill>
                            <a:schemeClr val="bg1"/>
                          </a:solidFill>
                          <a:effectLst/>
                        </a:rPr>
                        <a:t>Calumet Site</a:t>
                      </a:r>
                      <a:endParaRPr lang="en-US" sz="24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93249" marR="93249" marT="0" marB="0" anchor="b">
                    <a:solidFill>
                      <a:schemeClr val="tx2"/>
                    </a:solidFill>
                  </a:tcPr>
                </a:tc>
                <a:extLst>
                  <a:ext uri="{0D108BD9-81ED-4DB2-BD59-A6C34878D82A}">
                    <a16:rowId xmlns:a16="http://schemas.microsoft.com/office/drawing/2014/main" val="846395420"/>
                  </a:ext>
                </a:extLst>
              </a:tr>
              <a:tr h="245423">
                <a:tc>
                  <a:txBody>
                    <a:bodyPr/>
                    <a:lstStyle/>
                    <a:p>
                      <a:pPr marL="0" marR="0">
                        <a:lnSpc>
                          <a:spcPct val="107000"/>
                        </a:lnSpc>
                        <a:spcBef>
                          <a:spcPts val="0"/>
                        </a:spcBef>
                        <a:spcAft>
                          <a:spcPts val="0"/>
                        </a:spcAft>
                      </a:pPr>
                      <a:r>
                        <a:rPr lang="en-US" sz="2000" dirty="0">
                          <a:solidFill>
                            <a:schemeClr val="bg1"/>
                          </a:solidFill>
                          <a:effectLst/>
                        </a:rPr>
                        <a:t>Population</a:t>
                      </a:r>
                      <a:endParaRPr lang="en-US" sz="2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93249" marR="93249" marT="0" marB="0" anchor="b">
                    <a:solidFill>
                      <a:schemeClr val="tx2"/>
                    </a:solidFill>
                  </a:tcPr>
                </a:tc>
                <a:tc>
                  <a:txBody>
                    <a:bodyPr/>
                    <a:lstStyle/>
                    <a:p>
                      <a:pPr marL="0" marR="0" algn="r">
                        <a:lnSpc>
                          <a:spcPct val="107000"/>
                        </a:lnSpc>
                        <a:spcBef>
                          <a:spcPts val="0"/>
                        </a:spcBef>
                        <a:spcAft>
                          <a:spcPts val="0"/>
                        </a:spcAft>
                      </a:pPr>
                      <a:r>
                        <a:rPr lang="en-US" sz="2000" dirty="0">
                          <a:solidFill>
                            <a:schemeClr val="accent2">
                              <a:lumMod val="75000"/>
                            </a:schemeClr>
                          </a:solidFill>
                          <a:effectLst/>
                        </a:rPr>
                        <a:t>52,020</a:t>
                      </a:r>
                      <a:endParaRPr lang="en-US" sz="20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93249" marR="93249" marT="0" marB="0" anchor="b">
                    <a:solidFill>
                      <a:schemeClr val="tx2"/>
                    </a:solidFill>
                  </a:tcPr>
                </a:tc>
                <a:tc>
                  <a:txBody>
                    <a:bodyPr/>
                    <a:lstStyle/>
                    <a:p>
                      <a:pPr marL="0" marR="0" algn="r">
                        <a:lnSpc>
                          <a:spcPct val="107000"/>
                        </a:lnSpc>
                        <a:spcBef>
                          <a:spcPts val="0"/>
                        </a:spcBef>
                        <a:spcAft>
                          <a:spcPts val="0"/>
                        </a:spcAft>
                      </a:pPr>
                      <a:r>
                        <a:rPr lang="en-US" sz="2000" dirty="0">
                          <a:solidFill>
                            <a:srgbClr val="0070C0"/>
                          </a:solidFill>
                          <a:effectLst/>
                        </a:rPr>
                        <a:t>8,413</a:t>
                      </a:r>
                      <a:endParaRPr lang="en-US" sz="20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txBody>
                  <a:tcPr marL="93249" marR="93249" marT="0" marB="0" anchor="b">
                    <a:solidFill>
                      <a:schemeClr val="tx2"/>
                    </a:solidFill>
                  </a:tcPr>
                </a:tc>
                <a:extLst>
                  <a:ext uri="{0D108BD9-81ED-4DB2-BD59-A6C34878D82A}">
                    <a16:rowId xmlns:a16="http://schemas.microsoft.com/office/drawing/2014/main" val="2211390558"/>
                  </a:ext>
                </a:extLst>
              </a:tr>
              <a:tr h="245423">
                <a:tc>
                  <a:txBody>
                    <a:bodyPr/>
                    <a:lstStyle/>
                    <a:p>
                      <a:pPr marL="0" marR="0">
                        <a:lnSpc>
                          <a:spcPct val="107000"/>
                        </a:lnSpc>
                        <a:spcBef>
                          <a:spcPts val="0"/>
                        </a:spcBef>
                        <a:spcAft>
                          <a:spcPts val="0"/>
                        </a:spcAft>
                      </a:pPr>
                      <a:r>
                        <a:rPr lang="en-US" sz="2000">
                          <a:solidFill>
                            <a:schemeClr val="bg1"/>
                          </a:solidFill>
                          <a:effectLst/>
                        </a:rPr>
                        <a:t>Households</a:t>
                      </a:r>
                      <a:endParaRPr lang="en-US" sz="20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93249" marR="93249" marT="0" marB="0" anchor="b">
                    <a:solidFill>
                      <a:schemeClr val="tx2"/>
                    </a:solidFill>
                  </a:tcPr>
                </a:tc>
                <a:tc>
                  <a:txBody>
                    <a:bodyPr/>
                    <a:lstStyle/>
                    <a:p>
                      <a:pPr marL="0" marR="0" algn="r">
                        <a:lnSpc>
                          <a:spcPct val="107000"/>
                        </a:lnSpc>
                        <a:spcBef>
                          <a:spcPts val="0"/>
                        </a:spcBef>
                        <a:spcAft>
                          <a:spcPts val="0"/>
                        </a:spcAft>
                      </a:pPr>
                      <a:r>
                        <a:rPr lang="en-US" sz="2000" dirty="0">
                          <a:solidFill>
                            <a:schemeClr val="accent2">
                              <a:lumMod val="75000"/>
                            </a:schemeClr>
                          </a:solidFill>
                          <a:effectLst/>
                        </a:rPr>
                        <a:t>22,297</a:t>
                      </a:r>
                      <a:endParaRPr lang="en-US" sz="20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93249" marR="93249" marT="0" marB="0" anchor="b">
                    <a:solidFill>
                      <a:schemeClr val="tx2"/>
                    </a:solidFill>
                  </a:tcPr>
                </a:tc>
                <a:tc>
                  <a:txBody>
                    <a:bodyPr/>
                    <a:lstStyle/>
                    <a:p>
                      <a:pPr marL="0" marR="0" algn="r">
                        <a:lnSpc>
                          <a:spcPct val="107000"/>
                        </a:lnSpc>
                        <a:spcBef>
                          <a:spcPts val="0"/>
                        </a:spcBef>
                        <a:spcAft>
                          <a:spcPts val="0"/>
                        </a:spcAft>
                      </a:pPr>
                      <a:r>
                        <a:rPr lang="en-US" sz="2000" dirty="0">
                          <a:solidFill>
                            <a:srgbClr val="0070C0"/>
                          </a:solidFill>
                          <a:effectLst/>
                        </a:rPr>
                        <a:t>2,690</a:t>
                      </a:r>
                      <a:endParaRPr lang="en-US" sz="20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txBody>
                  <a:tcPr marL="93249" marR="93249" marT="0" marB="0" anchor="b">
                    <a:solidFill>
                      <a:schemeClr val="tx2"/>
                    </a:solidFill>
                  </a:tcPr>
                </a:tc>
                <a:extLst>
                  <a:ext uri="{0D108BD9-81ED-4DB2-BD59-A6C34878D82A}">
                    <a16:rowId xmlns:a16="http://schemas.microsoft.com/office/drawing/2014/main" val="1124277157"/>
                  </a:ext>
                </a:extLst>
              </a:tr>
              <a:tr h="245423">
                <a:tc>
                  <a:txBody>
                    <a:bodyPr/>
                    <a:lstStyle/>
                    <a:p>
                      <a:pPr marL="0" marR="0">
                        <a:lnSpc>
                          <a:spcPct val="107000"/>
                        </a:lnSpc>
                        <a:spcBef>
                          <a:spcPts val="0"/>
                        </a:spcBef>
                        <a:spcAft>
                          <a:spcPts val="0"/>
                        </a:spcAft>
                      </a:pPr>
                      <a:r>
                        <a:rPr lang="en-US" sz="2000" dirty="0">
                          <a:solidFill>
                            <a:schemeClr val="bg1"/>
                          </a:solidFill>
                          <a:effectLst/>
                        </a:rPr>
                        <a:t>Male</a:t>
                      </a:r>
                      <a:endParaRPr lang="en-US" sz="2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93249" marR="93249" marT="0" marB="0" anchor="b">
                    <a:solidFill>
                      <a:schemeClr val="tx2"/>
                    </a:solidFill>
                  </a:tcPr>
                </a:tc>
                <a:tc>
                  <a:txBody>
                    <a:bodyPr/>
                    <a:lstStyle/>
                    <a:p>
                      <a:pPr marL="0" marR="0" algn="r">
                        <a:lnSpc>
                          <a:spcPct val="107000"/>
                        </a:lnSpc>
                        <a:spcBef>
                          <a:spcPts val="0"/>
                        </a:spcBef>
                        <a:spcAft>
                          <a:spcPts val="0"/>
                        </a:spcAft>
                      </a:pPr>
                      <a:r>
                        <a:rPr lang="en-US" sz="2000" dirty="0">
                          <a:solidFill>
                            <a:schemeClr val="accent2">
                              <a:lumMod val="75000"/>
                            </a:schemeClr>
                          </a:solidFill>
                          <a:effectLst/>
                        </a:rPr>
                        <a:t>50.2%</a:t>
                      </a:r>
                      <a:endParaRPr lang="en-US" sz="20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93249" marR="93249" marT="0" marB="0" anchor="b">
                    <a:solidFill>
                      <a:schemeClr val="tx2"/>
                    </a:solidFill>
                  </a:tcPr>
                </a:tc>
                <a:tc>
                  <a:txBody>
                    <a:bodyPr/>
                    <a:lstStyle/>
                    <a:p>
                      <a:pPr marL="0" marR="0" algn="r">
                        <a:lnSpc>
                          <a:spcPct val="107000"/>
                        </a:lnSpc>
                        <a:spcBef>
                          <a:spcPts val="0"/>
                        </a:spcBef>
                        <a:spcAft>
                          <a:spcPts val="0"/>
                        </a:spcAft>
                      </a:pPr>
                      <a:r>
                        <a:rPr lang="en-US" sz="2000" dirty="0">
                          <a:solidFill>
                            <a:srgbClr val="0070C0"/>
                          </a:solidFill>
                          <a:effectLst/>
                        </a:rPr>
                        <a:t>48.5%</a:t>
                      </a:r>
                      <a:endParaRPr lang="en-US" sz="20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txBody>
                  <a:tcPr marL="93249" marR="93249" marT="0" marB="0" anchor="b">
                    <a:solidFill>
                      <a:schemeClr val="tx2"/>
                    </a:solidFill>
                  </a:tcPr>
                </a:tc>
                <a:extLst>
                  <a:ext uri="{0D108BD9-81ED-4DB2-BD59-A6C34878D82A}">
                    <a16:rowId xmlns:a16="http://schemas.microsoft.com/office/drawing/2014/main" val="1142068873"/>
                  </a:ext>
                </a:extLst>
              </a:tr>
              <a:tr h="245423">
                <a:tc>
                  <a:txBody>
                    <a:bodyPr/>
                    <a:lstStyle/>
                    <a:p>
                      <a:pPr marL="0" marR="0">
                        <a:lnSpc>
                          <a:spcPct val="107000"/>
                        </a:lnSpc>
                        <a:spcBef>
                          <a:spcPts val="0"/>
                        </a:spcBef>
                        <a:spcAft>
                          <a:spcPts val="0"/>
                        </a:spcAft>
                      </a:pPr>
                      <a:r>
                        <a:rPr lang="en-US" sz="2000">
                          <a:solidFill>
                            <a:schemeClr val="bg1"/>
                          </a:solidFill>
                          <a:effectLst/>
                        </a:rPr>
                        <a:t>Female</a:t>
                      </a:r>
                      <a:endParaRPr lang="en-US" sz="20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93249" marR="93249" marT="0" marB="0" anchor="b">
                    <a:solidFill>
                      <a:schemeClr val="tx2"/>
                    </a:solidFill>
                  </a:tcPr>
                </a:tc>
                <a:tc>
                  <a:txBody>
                    <a:bodyPr/>
                    <a:lstStyle/>
                    <a:p>
                      <a:pPr marL="0" marR="0" algn="r">
                        <a:lnSpc>
                          <a:spcPct val="107000"/>
                        </a:lnSpc>
                        <a:spcBef>
                          <a:spcPts val="0"/>
                        </a:spcBef>
                        <a:spcAft>
                          <a:spcPts val="0"/>
                        </a:spcAft>
                      </a:pPr>
                      <a:r>
                        <a:rPr lang="en-US" sz="2000" dirty="0">
                          <a:solidFill>
                            <a:schemeClr val="accent2">
                              <a:lumMod val="75000"/>
                            </a:schemeClr>
                          </a:solidFill>
                          <a:effectLst/>
                        </a:rPr>
                        <a:t>49.8%</a:t>
                      </a:r>
                      <a:endParaRPr lang="en-US" sz="20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93249" marR="93249" marT="0" marB="0" anchor="b">
                    <a:solidFill>
                      <a:schemeClr val="tx2"/>
                    </a:solidFill>
                  </a:tcPr>
                </a:tc>
                <a:tc>
                  <a:txBody>
                    <a:bodyPr/>
                    <a:lstStyle/>
                    <a:p>
                      <a:pPr marL="0" marR="0" algn="r">
                        <a:lnSpc>
                          <a:spcPct val="107000"/>
                        </a:lnSpc>
                        <a:spcBef>
                          <a:spcPts val="0"/>
                        </a:spcBef>
                        <a:spcAft>
                          <a:spcPts val="0"/>
                        </a:spcAft>
                      </a:pPr>
                      <a:r>
                        <a:rPr lang="en-US" sz="2000" dirty="0">
                          <a:solidFill>
                            <a:srgbClr val="0070C0"/>
                          </a:solidFill>
                          <a:effectLst/>
                        </a:rPr>
                        <a:t>51.5%</a:t>
                      </a:r>
                      <a:endParaRPr lang="en-US" sz="20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txBody>
                  <a:tcPr marL="93249" marR="93249" marT="0" marB="0" anchor="b">
                    <a:solidFill>
                      <a:schemeClr val="tx2"/>
                    </a:solidFill>
                  </a:tcPr>
                </a:tc>
                <a:extLst>
                  <a:ext uri="{0D108BD9-81ED-4DB2-BD59-A6C34878D82A}">
                    <a16:rowId xmlns:a16="http://schemas.microsoft.com/office/drawing/2014/main" val="3767511162"/>
                  </a:ext>
                </a:extLst>
              </a:tr>
              <a:tr h="245423">
                <a:tc>
                  <a:txBody>
                    <a:bodyPr/>
                    <a:lstStyle/>
                    <a:p>
                      <a:pPr marL="0" marR="0">
                        <a:lnSpc>
                          <a:spcPct val="107000"/>
                        </a:lnSpc>
                        <a:spcBef>
                          <a:spcPts val="0"/>
                        </a:spcBef>
                        <a:spcAft>
                          <a:spcPts val="0"/>
                        </a:spcAft>
                      </a:pPr>
                      <a:r>
                        <a:rPr lang="en-US" sz="2000" dirty="0">
                          <a:solidFill>
                            <a:srgbClr val="7030A0"/>
                          </a:solidFill>
                          <a:effectLst>
                            <a:outerShdw blurRad="38100" dist="38100" dir="2700000" algn="tl">
                              <a:srgbClr val="000000">
                                <a:alpha val="43137"/>
                              </a:srgbClr>
                            </a:outerShdw>
                          </a:effectLst>
                          <a:highlight>
                            <a:srgbClr val="D3D3D3"/>
                          </a:highlight>
                        </a:rPr>
                        <a:t>Hispanic/Latino</a:t>
                      </a:r>
                      <a:endParaRPr lang="en-US" sz="2000" dirty="0">
                        <a:solidFill>
                          <a:srgbClr val="7030A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txBody>
                  <a:tcPr marL="93249" marR="93249" marT="0" marB="0" anchor="b">
                    <a:solidFill>
                      <a:schemeClr val="tx2"/>
                    </a:solidFill>
                  </a:tcPr>
                </a:tc>
                <a:tc>
                  <a:txBody>
                    <a:bodyPr/>
                    <a:lstStyle/>
                    <a:p>
                      <a:pPr marL="0" marR="0" algn="r">
                        <a:lnSpc>
                          <a:spcPct val="107000"/>
                        </a:lnSpc>
                        <a:spcBef>
                          <a:spcPts val="0"/>
                        </a:spcBef>
                        <a:spcAft>
                          <a:spcPts val="0"/>
                        </a:spcAft>
                      </a:pPr>
                      <a:r>
                        <a:rPr lang="en-US" sz="2000" dirty="0">
                          <a:solidFill>
                            <a:srgbClr val="7030A0"/>
                          </a:solidFill>
                          <a:effectLst>
                            <a:outerShdw blurRad="38100" dist="38100" dir="2700000" algn="tl">
                              <a:srgbClr val="000000">
                                <a:alpha val="43137"/>
                              </a:srgbClr>
                            </a:outerShdw>
                          </a:effectLst>
                          <a:highlight>
                            <a:srgbClr val="D3D3D3"/>
                          </a:highlight>
                        </a:rPr>
                        <a:t>10.5%</a:t>
                      </a:r>
                      <a:endParaRPr lang="en-US" sz="2000" dirty="0">
                        <a:solidFill>
                          <a:srgbClr val="7030A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txBody>
                  <a:tcPr marL="93249" marR="93249" marT="0" marB="0" anchor="b">
                    <a:solidFill>
                      <a:schemeClr val="tx2"/>
                    </a:solidFill>
                  </a:tcPr>
                </a:tc>
                <a:tc>
                  <a:txBody>
                    <a:bodyPr/>
                    <a:lstStyle/>
                    <a:p>
                      <a:pPr marL="0" marR="0" algn="r">
                        <a:lnSpc>
                          <a:spcPct val="107000"/>
                        </a:lnSpc>
                        <a:spcBef>
                          <a:spcPts val="0"/>
                        </a:spcBef>
                        <a:spcAft>
                          <a:spcPts val="0"/>
                        </a:spcAft>
                      </a:pPr>
                      <a:r>
                        <a:rPr lang="en-US" sz="2000" dirty="0">
                          <a:solidFill>
                            <a:srgbClr val="7030A0"/>
                          </a:solidFill>
                          <a:effectLst>
                            <a:outerShdw blurRad="38100" dist="38100" dir="2700000" algn="tl">
                              <a:srgbClr val="000000">
                                <a:alpha val="43137"/>
                              </a:srgbClr>
                            </a:outerShdw>
                          </a:effectLst>
                          <a:highlight>
                            <a:srgbClr val="D3D3D3"/>
                          </a:highlight>
                        </a:rPr>
                        <a:t>67.2%</a:t>
                      </a:r>
                      <a:endParaRPr lang="en-US" sz="2000" dirty="0">
                        <a:solidFill>
                          <a:srgbClr val="7030A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txBody>
                  <a:tcPr marL="93249" marR="93249" marT="0" marB="0" anchor="b">
                    <a:solidFill>
                      <a:schemeClr val="tx2"/>
                    </a:solidFill>
                  </a:tcPr>
                </a:tc>
                <a:extLst>
                  <a:ext uri="{0D108BD9-81ED-4DB2-BD59-A6C34878D82A}">
                    <a16:rowId xmlns:a16="http://schemas.microsoft.com/office/drawing/2014/main" val="101165211"/>
                  </a:ext>
                </a:extLst>
              </a:tr>
              <a:tr h="245423">
                <a:tc>
                  <a:txBody>
                    <a:bodyPr/>
                    <a:lstStyle/>
                    <a:p>
                      <a:pPr marL="0" marR="0">
                        <a:lnSpc>
                          <a:spcPct val="107000"/>
                        </a:lnSpc>
                        <a:spcBef>
                          <a:spcPts val="0"/>
                        </a:spcBef>
                        <a:spcAft>
                          <a:spcPts val="0"/>
                        </a:spcAft>
                      </a:pPr>
                      <a:r>
                        <a:rPr lang="en-US" sz="2000">
                          <a:solidFill>
                            <a:schemeClr val="bg1"/>
                          </a:solidFill>
                          <a:effectLst/>
                        </a:rPr>
                        <a:t>Black or African-American</a:t>
                      </a:r>
                      <a:endParaRPr lang="en-US" sz="20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93249" marR="93249" marT="0" marB="0" anchor="b">
                    <a:solidFill>
                      <a:schemeClr val="tx2"/>
                    </a:solidFill>
                  </a:tcPr>
                </a:tc>
                <a:tc>
                  <a:txBody>
                    <a:bodyPr/>
                    <a:lstStyle/>
                    <a:p>
                      <a:pPr marL="0" marR="0" algn="r">
                        <a:lnSpc>
                          <a:spcPct val="107000"/>
                        </a:lnSpc>
                        <a:spcBef>
                          <a:spcPts val="0"/>
                        </a:spcBef>
                        <a:spcAft>
                          <a:spcPts val="0"/>
                        </a:spcAft>
                      </a:pPr>
                      <a:r>
                        <a:rPr lang="en-US" sz="2000" dirty="0">
                          <a:solidFill>
                            <a:schemeClr val="accent2">
                              <a:lumMod val="75000"/>
                            </a:schemeClr>
                          </a:solidFill>
                          <a:effectLst/>
                        </a:rPr>
                        <a:t>6.1%</a:t>
                      </a:r>
                      <a:endParaRPr lang="en-US" sz="20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93249" marR="93249" marT="0" marB="0" anchor="b">
                    <a:solidFill>
                      <a:schemeClr val="tx2"/>
                    </a:solidFill>
                  </a:tcPr>
                </a:tc>
                <a:tc>
                  <a:txBody>
                    <a:bodyPr/>
                    <a:lstStyle/>
                    <a:p>
                      <a:pPr marL="0" marR="0" algn="r">
                        <a:lnSpc>
                          <a:spcPct val="107000"/>
                        </a:lnSpc>
                        <a:spcBef>
                          <a:spcPts val="0"/>
                        </a:spcBef>
                        <a:spcAft>
                          <a:spcPts val="0"/>
                        </a:spcAft>
                      </a:pPr>
                      <a:r>
                        <a:rPr lang="en-US" sz="2000" dirty="0">
                          <a:solidFill>
                            <a:srgbClr val="0070C0"/>
                          </a:solidFill>
                          <a:effectLst/>
                        </a:rPr>
                        <a:t>6.3%</a:t>
                      </a:r>
                      <a:endParaRPr lang="en-US" sz="20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txBody>
                  <a:tcPr marL="93249" marR="93249" marT="0" marB="0" anchor="b">
                    <a:solidFill>
                      <a:schemeClr val="tx2"/>
                    </a:solidFill>
                  </a:tcPr>
                </a:tc>
                <a:extLst>
                  <a:ext uri="{0D108BD9-81ED-4DB2-BD59-A6C34878D82A}">
                    <a16:rowId xmlns:a16="http://schemas.microsoft.com/office/drawing/2014/main" val="1789071019"/>
                  </a:ext>
                </a:extLst>
              </a:tr>
              <a:tr h="245423">
                <a:tc>
                  <a:txBody>
                    <a:bodyPr/>
                    <a:lstStyle/>
                    <a:p>
                      <a:pPr marL="0" marR="0">
                        <a:lnSpc>
                          <a:spcPct val="107000"/>
                        </a:lnSpc>
                        <a:spcBef>
                          <a:spcPts val="0"/>
                        </a:spcBef>
                        <a:spcAft>
                          <a:spcPts val="0"/>
                        </a:spcAft>
                      </a:pPr>
                      <a:r>
                        <a:rPr lang="en-US" sz="2000" dirty="0">
                          <a:solidFill>
                            <a:schemeClr val="bg1"/>
                          </a:solidFill>
                          <a:effectLst/>
                        </a:rPr>
                        <a:t>White, Non-Hispanic</a:t>
                      </a:r>
                      <a:endParaRPr lang="en-US" sz="2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93249" marR="93249" marT="0" marB="0" anchor="b">
                    <a:solidFill>
                      <a:schemeClr val="tx2"/>
                    </a:solidFill>
                  </a:tcPr>
                </a:tc>
                <a:tc>
                  <a:txBody>
                    <a:bodyPr/>
                    <a:lstStyle/>
                    <a:p>
                      <a:pPr marL="0" marR="0" algn="r">
                        <a:lnSpc>
                          <a:spcPct val="107000"/>
                        </a:lnSpc>
                        <a:spcBef>
                          <a:spcPts val="0"/>
                        </a:spcBef>
                        <a:spcAft>
                          <a:spcPts val="0"/>
                        </a:spcAft>
                      </a:pPr>
                      <a:r>
                        <a:rPr lang="en-US" sz="2000" dirty="0">
                          <a:solidFill>
                            <a:schemeClr val="accent2">
                              <a:lumMod val="75000"/>
                            </a:schemeClr>
                          </a:solidFill>
                          <a:effectLst/>
                        </a:rPr>
                        <a:t>75.0%</a:t>
                      </a:r>
                      <a:endParaRPr lang="en-US" sz="20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93249" marR="93249" marT="0" marB="0" anchor="b">
                    <a:solidFill>
                      <a:schemeClr val="tx2"/>
                    </a:solidFill>
                  </a:tcPr>
                </a:tc>
                <a:tc>
                  <a:txBody>
                    <a:bodyPr/>
                    <a:lstStyle/>
                    <a:p>
                      <a:pPr marL="0" marR="0" algn="r">
                        <a:lnSpc>
                          <a:spcPct val="107000"/>
                        </a:lnSpc>
                        <a:spcBef>
                          <a:spcPts val="0"/>
                        </a:spcBef>
                        <a:spcAft>
                          <a:spcPts val="0"/>
                        </a:spcAft>
                      </a:pPr>
                      <a:r>
                        <a:rPr lang="en-US" sz="2000" dirty="0">
                          <a:solidFill>
                            <a:srgbClr val="0070C0"/>
                          </a:solidFill>
                          <a:effectLst/>
                        </a:rPr>
                        <a:t>26.3%</a:t>
                      </a:r>
                      <a:endParaRPr lang="en-US" sz="20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txBody>
                  <a:tcPr marL="93249" marR="93249" marT="0" marB="0" anchor="b">
                    <a:solidFill>
                      <a:schemeClr val="tx2"/>
                    </a:solidFill>
                  </a:tcPr>
                </a:tc>
                <a:extLst>
                  <a:ext uri="{0D108BD9-81ED-4DB2-BD59-A6C34878D82A}">
                    <a16:rowId xmlns:a16="http://schemas.microsoft.com/office/drawing/2014/main" val="2172271536"/>
                  </a:ext>
                </a:extLst>
              </a:tr>
              <a:tr h="245423">
                <a:tc>
                  <a:txBody>
                    <a:bodyPr/>
                    <a:lstStyle/>
                    <a:p>
                      <a:pPr marL="0" marR="0">
                        <a:lnSpc>
                          <a:spcPct val="107000"/>
                        </a:lnSpc>
                        <a:spcBef>
                          <a:spcPts val="0"/>
                        </a:spcBef>
                        <a:spcAft>
                          <a:spcPts val="0"/>
                        </a:spcAft>
                      </a:pPr>
                      <a:r>
                        <a:rPr lang="en-US" sz="2000" dirty="0">
                          <a:solidFill>
                            <a:srgbClr val="7030A0"/>
                          </a:solidFill>
                          <a:effectLst>
                            <a:outerShdw blurRad="38100" dist="38100" dir="2700000" algn="tl">
                              <a:srgbClr val="000000">
                                <a:alpha val="43137"/>
                              </a:srgbClr>
                            </a:outerShdw>
                          </a:effectLst>
                          <a:highlight>
                            <a:srgbClr val="D3D3D3"/>
                          </a:highlight>
                        </a:rPr>
                        <a:t>Younger than 18</a:t>
                      </a:r>
                      <a:endParaRPr lang="en-US" sz="2000" dirty="0">
                        <a:solidFill>
                          <a:srgbClr val="7030A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txBody>
                  <a:tcPr marL="93249" marR="93249" marT="0" marB="0" anchor="b">
                    <a:solidFill>
                      <a:schemeClr val="tx2"/>
                    </a:solidFill>
                  </a:tcPr>
                </a:tc>
                <a:tc>
                  <a:txBody>
                    <a:bodyPr/>
                    <a:lstStyle/>
                    <a:p>
                      <a:pPr marL="0" marR="0" algn="r">
                        <a:lnSpc>
                          <a:spcPct val="107000"/>
                        </a:lnSpc>
                        <a:spcBef>
                          <a:spcPts val="0"/>
                        </a:spcBef>
                        <a:spcAft>
                          <a:spcPts val="0"/>
                        </a:spcAft>
                      </a:pPr>
                      <a:r>
                        <a:rPr lang="en-US" sz="2000" dirty="0">
                          <a:solidFill>
                            <a:srgbClr val="7030A0"/>
                          </a:solidFill>
                          <a:effectLst>
                            <a:outerShdw blurRad="38100" dist="38100" dir="2700000" algn="tl">
                              <a:srgbClr val="000000">
                                <a:alpha val="43137"/>
                              </a:srgbClr>
                            </a:outerShdw>
                          </a:effectLst>
                          <a:highlight>
                            <a:srgbClr val="D3D3D3"/>
                          </a:highlight>
                        </a:rPr>
                        <a:t>15.2%</a:t>
                      </a:r>
                      <a:endParaRPr lang="en-US" sz="2000" dirty="0">
                        <a:solidFill>
                          <a:srgbClr val="7030A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txBody>
                  <a:tcPr marL="93249" marR="93249" marT="0" marB="0" anchor="b">
                    <a:solidFill>
                      <a:schemeClr val="tx2"/>
                    </a:solidFill>
                  </a:tcPr>
                </a:tc>
                <a:tc>
                  <a:txBody>
                    <a:bodyPr/>
                    <a:lstStyle/>
                    <a:p>
                      <a:pPr marL="0" marR="0" algn="r">
                        <a:lnSpc>
                          <a:spcPct val="107000"/>
                        </a:lnSpc>
                        <a:spcBef>
                          <a:spcPts val="0"/>
                        </a:spcBef>
                        <a:spcAft>
                          <a:spcPts val="0"/>
                        </a:spcAft>
                      </a:pPr>
                      <a:r>
                        <a:rPr lang="en-US" sz="2000" dirty="0">
                          <a:solidFill>
                            <a:srgbClr val="7030A0"/>
                          </a:solidFill>
                          <a:effectLst>
                            <a:outerShdw blurRad="38100" dist="38100" dir="2700000" algn="tl">
                              <a:srgbClr val="000000">
                                <a:alpha val="43137"/>
                              </a:srgbClr>
                            </a:outerShdw>
                          </a:effectLst>
                          <a:highlight>
                            <a:srgbClr val="D3D3D3"/>
                          </a:highlight>
                        </a:rPr>
                        <a:t>26.8%</a:t>
                      </a:r>
                      <a:endParaRPr lang="en-US" sz="2000" dirty="0">
                        <a:solidFill>
                          <a:srgbClr val="7030A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txBody>
                  <a:tcPr marL="93249" marR="93249" marT="0" marB="0" anchor="b">
                    <a:solidFill>
                      <a:schemeClr val="tx2"/>
                    </a:solidFill>
                  </a:tcPr>
                </a:tc>
                <a:extLst>
                  <a:ext uri="{0D108BD9-81ED-4DB2-BD59-A6C34878D82A}">
                    <a16:rowId xmlns:a16="http://schemas.microsoft.com/office/drawing/2014/main" val="3661107462"/>
                  </a:ext>
                </a:extLst>
              </a:tr>
              <a:tr h="245423">
                <a:tc>
                  <a:txBody>
                    <a:bodyPr/>
                    <a:lstStyle/>
                    <a:p>
                      <a:pPr marL="0" marR="0">
                        <a:lnSpc>
                          <a:spcPct val="107000"/>
                        </a:lnSpc>
                        <a:spcBef>
                          <a:spcPts val="0"/>
                        </a:spcBef>
                        <a:spcAft>
                          <a:spcPts val="0"/>
                        </a:spcAft>
                      </a:pPr>
                      <a:r>
                        <a:rPr lang="en-US" sz="2000" dirty="0">
                          <a:solidFill>
                            <a:srgbClr val="7030A0"/>
                          </a:solidFill>
                          <a:effectLst>
                            <a:outerShdw blurRad="38100" dist="38100" dir="2700000" algn="tl">
                              <a:srgbClr val="000000">
                                <a:alpha val="43137"/>
                              </a:srgbClr>
                            </a:outerShdw>
                          </a:effectLst>
                          <a:highlight>
                            <a:srgbClr val="D3D3D3"/>
                          </a:highlight>
                        </a:rPr>
                        <a:t>Older than 65</a:t>
                      </a:r>
                      <a:endParaRPr lang="en-US" sz="2000" dirty="0">
                        <a:solidFill>
                          <a:srgbClr val="7030A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txBody>
                  <a:tcPr marL="93249" marR="93249" marT="0" marB="0" anchor="b">
                    <a:solidFill>
                      <a:schemeClr val="tx2"/>
                    </a:solidFill>
                  </a:tcPr>
                </a:tc>
                <a:tc>
                  <a:txBody>
                    <a:bodyPr/>
                    <a:lstStyle/>
                    <a:p>
                      <a:pPr marL="0" marR="0" algn="r">
                        <a:lnSpc>
                          <a:spcPct val="107000"/>
                        </a:lnSpc>
                        <a:spcBef>
                          <a:spcPts val="0"/>
                        </a:spcBef>
                        <a:spcAft>
                          <a:spcPts val="0"/>
                        </a:spcAft>
                      </a:pPr>
                      <a:r>
                        <a:rPr lang="en-US" sz="2000" dirty="0">
                          <a:solidFill>
                            <a:srgbClr val="7030A0"/>
                          </a:solidFill>
                          <a:effectLst>
                            <a:outerShdw blurRad="38100" dist="38100" dir="2700000" algn="tl">
                              <a:srgbClr val="000000">
                                <a:alpha val="43137"/>
                              </a:srgbClr>
                            </a:outerShdw>
                          </a:effectLst>
                          <a:highlight>
                            <a:srgbClr val="D3D3D3"/>
                          </a:highlight>
                        </a:rPr>
                        <a:t>7.0%</a:t>
                      </a:r>
                      <a:endParaRPr lang="en-US" sz="2000" dirty="0">
                        <a:solidFill>
                          <a:srgbClr val="7030A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txBody>
                  <a:tcPr marL="93249" marR="93249" marT="0" marB="0" anchor="b">
                    <a:solidFill>
                      <a:schemeClr val="tx2"/>
                    </a:solidFill>
                  </a:tcPr>
                </a:tc>
                <a:tc>
                  <a:txBody>
                    <a:bodyPr/>
                    <a:lstStyle/>
                    <a:p>
                      <a:pPr marL="0" marR="0" algn="r">
                        <a:lnSpc>
                          <a:spcPct val="107000"/>
                        </a:lnSpc>
                        <a:spcBef>
                          <a:spcPts val="0"/>
                        </a:spcBef>
                        <a:spcAft>
                          <a:spcPts val="0"/>
                        </a:spcAft>
                      </a:pPr>
                      <a:r>
                        <a:rPr lang="en-US" sz="2000" dirty="0">
                          <a:solidFill>
                            <a:srgbClr val="7030A0"/>
                          </a:solidFill>
                          <a:effectLst>
                            <a:outerShdw blurRad="38100" dist="38100" dir="2700000" algn="tl">
                              <a:srgbClr val="000000">
                                <a:alpha val="43137"/>
                              </a:srgbClr>
                            </a:outerShdw>
                          </a:effectLst>
                          <a:highlight>
                            <a:srgbClr val="D3D3D3"/>
                          </a:highlight>
                        </a:rPr>
                        <a:t>12.7%</a:t>
                      </a:r>
                      <a:endParaRPr lang="en-US" sz="2000" dirty="0">
                        <a:solidFill>
                          <a:srgbClr val="7030A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txBody>
                  <a:tcPr marL="93249" marR="93249" marT="0" marB="0" anchor="b">
                    <a:solidFill>
                      <a:schemeClr val="tx2"/>
                    </a:solidFill>
                  </a:tcPr>
                </a:tc>
                <a:extLst>
                  <a:ext uri="{0D108BD9-81ED-4DB2-BD59-A6C34878D82A}">
                    <a16:rowId xmlns:a16="http://schemas.microsoft.com/office/drawing/2014/main" val="297087916"/>
                  </a:ext>
                </a:extLst>
              </a:tr>
              <a:tr h="247422">
                <a:tc>
                  <a:txBody>
                    <a:bodyPr/>
                    <a:lstStyle/>
                    <a:p>
                      <a:pPr marL="0" marR="0">
                        <a:lnSpc>
                          <a:spcPct val="107000"/>
                        </a:lnSpc>
                        <a:spcBef>
                          <a:spcPts val="0"/>
                        </a:spcBef>
                        <a:spcAft>
                          <a:spcPts val="0"/>
                        </a:spcAft>
                      </a:pPr>
                      <a:r>
                        <a:rPr lang="en-US" sz="2000" b="0" dirty="0">
                          <a:solidFill>
                            <a:srgbClr val="7030A0"/>
                          </a:solidFill>
                          <a:effectLst>
                            <a:outerShdw blurRad="38100" dist="38100" dir="2700000" algn="tl">
                              <a:srgbClr val="000000">
                                <a:alpha val="43137"/>
                              </a:srgbClr>
                            </a:outerShdw>
                          </a:effectLst>
                        </a:rPr>
                        <a:t>Female-Headed Households (with 18-under present)</a:t>
                      </a:r>
                      <a:endParaRPr lang="en-US" sz="2000" b="0" dirty="0">
                        <a:solidFill>
                          <a:srgbClr val="7030A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txBody>
                  <a:tcPr marL="93249" marR="93249" marT="0" marB="0" anchor="b">
                    <a:solidFill>
                      <a:schemeClr val="tx2"/>
                    </a:solidFill>
                  </a:tcPr>
                </a:tc>
                <a:tc>
                  <a:txBody>
                    <a:bodyPr/>
                    <a:lstStyle/>
                    <a:p>
                      <a:pPr marL="0" marR="0" algn="r">
                        <a:lnSpc>
                          <a:spcPct val="107000"/>
                        </a:lnSpc>
                        <a:spcBef>
                          <a:spcPts val="0"/>
                        </a:spcBef>
                        <a:spcAft>
                          <a:spcPts val="0"/>
                        </a:spcAft>
                      </a:pPr>
                      <a:r>
                        <a:rPr lang="en-US" sz="2000" b="0" dirty="0">
                          <a:solidFill>
                            <a:srgbClr val="7030A0"/>
                          </a:solidFill>
                          <a:effectLst>
                            <a:outerShdw blurRad="38100" dist="38100" dir="2700000" algn="tl">
                              <a:srgbClr val="000000">
                                <a:alpha val="43137"/>
                              </a:srgbClr>
                            </a:outerShdw>
                          </a:effectLst>
                        </a:rPr>
                        <a:t>5.1%</a:t>
                      </a:r>
                      <a:endParaRPr lang="en-US" sz="2000" b="0" dirty="0">
                        <a:solidFill>
                          <a:srgbClr val="7030A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txBody>
                  <a:tcPr marL="93249" marR="93249" marT="0" marB="0" anchor="b">
                    <a:solidFill>
                      <a:schemeClr val="tx2"/>
                    </a:solidFill>
                  </a:tcPr>
                </a:tc>
                <a:tc>
                  <a:txBody>
                    <a:bodyPr/>
                    <a:lstStyle/>
                    <a:p>
                      <a:pPr marL="0" marR="0" algn="r">
                        <a:lnSpc>
                          <a:spcPct val="107000"/>
                        </a:lnSpc>
                        <a:spcBef>
                          <a:spcPts val="0"/>
                        </a:spcBef>
                        <a:spcAft>
                          <a:spcPts val="0"/>
                        </a:spcAft>
                      </a:pPr>
                      <a:r>
                        <a:rPr lang="en-US" sz="2000" b="0" dirty="0">
                          <a:solidFill>
                            <a:srgbClr val="7030A0"/>
                          </a:solidFill>
                          <a:effectLst>
                            <a:outerShdw blurRad="38100" dist="38100" dir="2700000" algn="tl">
                              <a:srgbClr val="000000">
                                <a:alpha val="43137"/>
                              </a:srgbClr>
                            </a:outerShdw>
                          </a:effectLst>
                        </a:rPr>
                        <a:t>30.1%</a:t>
                      </a:r>
                      <a:endParaRPr lang="en-US" sz="2000" b="0" dirty="0">
                        <a:solidFill>
                          <a:srgbClr val="7030A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txBody>
                  <a:tcPr marL="93249" marR="93249" marT="0" marB="0" anchor="b">
                    <a:solidFill>
                      <a:schemeClr val="tx2"/>
                    </a:solidFill>
                  </a:tcPr>
                </a:tc>
                <a:extLst>
                  <a:ext uri="{0D108BD9-81ED-4DB2-BD59-A6C34878D82A}">
                    <a16:rowId xmlns:a16="http://schemas.microsoft.com/office/drawing/2014/main" val="1498402554"/>
                  </a:ext>
                </a:extLst>
              </a:tr>
              <a:tr h="245423">
                <a:tc>
                  <a:txBody>
                    <a:bodyPr/>
                    <a:lstStyle/>
                    <a:p>
                      <a:pPr marL="0" marR="0">
                        <a:lnSpc>
                          <a:spcPct val="107000"/>
                        </a:lnSpc>
                        <a:spcBef>
                          <a:spcPts val="0"/>
                        </a:spcBef>
                        <a:spcAft>
                          <a:spcPts val="0"/>
                        </a:spcAft>
                      </a:pPr>
                      <a:r>
                        <a:rPr lang="en-US" sz="2000">
                          <a:solidFill>
                            <a:schemeClr val="bg1"/>
                          </a:solidFill>
                          <a:effectLst/>
                        </a:rPr>
                        <a:t>Weighted Per Capita Income</a:t>
                      </a:r>
                      <a:endParaRPr lang="en-US" sz="20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93249" marR="93249" marT="0" marB="0" anchor="b">
                    <a:solidFill>
                      <a:schemeClr val="tx2"/>
                    </a:solidFill>
                  </a:tcPr>
                </a:tc>
                <a:tc>
                  <a:txBody>
                    <a:bodyPr/>
                    <a:lstStyle/>
                    <a:p>
                      <a:pPr marL="0" marR="0" algn="r">
                        <a:lnSpc>
                          <a:spcPct val="107000"/>
                        </a:lnSpc>
                        <a:spcBef>
                          <a:spcPts val="0"/>
                        </a:spcBef>
                        <a:spcAft>
                          <a:spcPts val="0"/>
                        </a:spcAft>
                      </a:pPr>
                      <a:r>
                        <a:rPr lang="en-US" sz="2000" dirty="0">
                          <a:solidFill>
                            <a:schemeClr val="accent2">
                              <a:lumMod val="75000"/>
                            </a:schemeClr>
                          </a:solidFill>
                          <a:effectLst/>
                        </a:rPr>
                        <a:t>$69,461</a:t>
                      </a:r>
                      <a:endParaRPr lang="en-US" sz="20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93249" marR="93249" marT="0" marB="0" anchor="b">
                    <a:solidFill>
                      <a:schemeClr val="tx2"/>
                    </a:solidFill>
                  </a:tcPr>
                </a:tc>
                <a:tc>
                  <a:txBody>
                    <a:bodyPr/>
                    <a:lstStyle/>
                    <a:p>
                      <a:pPr marL="0" marR="0" algn="r">
                        <a:lnSpc>
                          <a:spcPct val="107000"/>
                        </a:lnSpc>
                        <a:spcBef>
                          <a:spcPts val="0"/>
                        </a:spcBef>
                        <a:spcAft>
                          <a:spcPts val="0"/>
                        </a:spcAft>
                      </a:pPr>
                      <a:r>
                        <a:rPr lang="en-US" sz="2000" dirty="0">
                          <a:solidFill>
                            <a:srgbClr val="0070C0"/>
                          </a:solidFill>
                          <a:effectLst/>
                        </a:rPr>
                        <a:t>$20,430</a:t>
                      </a:r>
                      <a:endParaRPr lang="en-US" sz="20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txBody>
                  <a:tcPr marL="93249" marR="93249" marT="0" marB="0" anchor="b">
                    <a:solidFill>
                      <a:schemeClr val="tx2"/>
                    </a:solidFill>
                  </a:tcPr>
                </a:tc>
                <a:extLst>
                  <a:ext uri="{0D108BD9-81ED-4DB2-BD59-A6C34878D82A}">
                    <a16:rowId xmlns:a16="http://schemas.microsoft.com/office/drawing/2014/main" val="2714529675"/>
                  </a:ext>
                </a:extLst>
              </a:tr>
            </a:tbl>
          </a:graphicData>
        </a:graphic>
      </p:graphicFrame>
      <p:sp>
        <p:nvSpPr>
          <p:cNvPr id="14341" name="TextBox 4"/>
          <p:cNvSpPr txBox="1">
            <a:spLocks noChangeArrowheads="1"/>
          </p:cNvSpPr>
          <p:nvPr/>
        </p:nvSpPr>
        <p:spPr bwMode="auto">
          <a:xfrm>
            <a:off x="314325" y="5326063"/>
            <a:ext cx="91805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1400"/>
              <a:t>Sources: U.S. Census Bureau, American Community Survey, Five-Year Estimates, 2012-2016; ESRI ArcGIS 10.5.1</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92D050"/>
                </a:solidFill>
                <a:latin typeface="+mn-lt"/>
              </a:rPr>
              <a:t>Industrial Corridors</a:t>
            </a:r>
          </a:p>
        </p:txBody>
      </p:sp>
      <p:sp>
        <p:nvSpPr>
          <p:cNvPr id="3" name="Content Placeholder 2"/>
          <p:cNvSpPr>
            <a:spLocks noGrp="1"/>
          </p:cNvSpPr>
          <p:nvPr>
            <p:ph idx="1"/>
          </p:nvPr>
        </p:nvSpPr>
        <p:spPr/>
        <p:txBody>
          <a:bodyPr/>
          <a:lstStyle/>
          <a:p>
            <a:pPr lvl="0"/>
            <a:r>
              <a:rPr lang="en-US" dirty="0"/>
              <a:t>About 25 in Chicago</a:t>
            </a:r>
          </a:p>
          <a:p>
            <a:pPr lvl="0"/>
            <a:r>
              <a:rPr lang="en-US" dirty="0"/>
              <a:t>These are planning areas not zoning districts</a:t>
            </a:r>
          </a:p>
          <a:p>
            <a:pPr lvl="0"/>
            <a:r>
              <a:rPr lang="en-US" dirty="0"/>
              <a:t>More flexible than PMDs</a:t>
            </a:r>
          </a:p>
          <a:p>
            <a:pPr lvl="0"/>
            <a:r>
              <a:rPr lang="en-US" dirty="0"/>
              <a:t>May include non-industrial zoning as well as manufacturing</a:t>
            </a:r>
          </a:p>
        </p:txBody>
      </p:sp>
    </p:spTree>
    <p:extLst>
      <p:ext uri="{BB962C8B-B14F-4D97-AF65-F5344CB8AC3E}">
        <p14:creationId xmlns:p14="http://schemas.microsoft.com/office/powerpoint/2010/main" val="28266713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25958D4-140A-449F-9BC7-2E037DE0D695}"/>
              </a:ext>
            </a:extLst>
          </p:cNvPr>
          <p:cNvSpPr>
            <a:spLocks noGrp="1"/>
          </p:cNvSpPr>
          <p:nvPr>
            <p:ph type="title"/>
          </p:nvPr>
        </p:nvSpPr>
        <p:spPr/>
        <p:txBody>
          <a:bodyPr/>
          <a:lstStyle/>
          <a:p>
            <a:r>
              <a:rPr lang="en-US" b="1" dirty="0">
                <a:solidFill>
                  <a:srgbClr val="92D050"/>
                </a:solidFill>
              </a:rPr>
              <a:t>Good and Bad of Industrial Corridors</a:t>
            </a:r>
            <a:r>
              <a:rPr lang="en-US" dirty="0"/>
              <a:t> </a:t>
            </a:r>
          </a:p>
        </p:txBody>
      </p:sp>
      <p:sp>
        <p:nvSpPr>
          <p:cNvPr id="5" name="Text Placeholder 4">
            <a:extLst>
              <a:ext uri="{FF2B5EF4-FFF2-40B4-BE49-F238E27FC236}">
                <a16:creationId xmlns:a16="http://schemas.microsoft.com/office/drawing/2014/main" id="{EEE574D7-262F-4E83-892E-A321B4EACF5A}"/>
              </a:ext>
            </a:extLst>
          </p:cNvPr>
          <p:cNvSpPr>
            <a:spLocks noGrp="1"/>
          </p:cNvSpPr>
          <p:nvPr>
            <p:ph type="body" idx="1"/>
          </p:nvPr>
        </p:nvSpPr>
        <p:spPr/>
        <p:txBody>
          <a:bodyPr>
            <a:normAutofit/>
          </a:bodyPr>
          <a:lstStyle/>
          <a:p>
            <a:r>
              <a:rPr lang="en-US" sz="2800" dirty="0"/>
              <a:t>Good</a:t>
            </a:r>
          </a:p>
        </p:txBody>
      </p:sp>
      <p:sp>
        <p:nvSpPr>
          <p:cNvPr id="6" name="Content Placeholder 5">
            <a:extLst>
              <a:ext uri="{FF2B5EF4-FFF2-40B4-BE49-F238E27FC236}">
                <a16:creationId xmlns:a16="http://schemas.microsoft.com/office/drawing/2014/main" id="{1728F60F-E232-4AEC-9AAC-87C05FE7F2FB}"/>
              </a:ext>
            </a:extLst>
          </p:cNvPr>
          <p:cNvSpPr>
            <a:spLocks noGrp="1"/>
          </p:cNvSpPr>
          <p:nvPr>
            <p:ph sz="half" idx="2"/>
          </p:nvPr>
        </p:nvSpPr>
        <p:spPr/>
        <p:txBody>
          <a:bodyPr/>
          <a:lstStyle/>
          <a:p>
            <a:r>
              <a:rPr lang="en-US" dirty="0"/>
              <a:t>Flexible</a:t>
            </a:r>
          </a:p>
          <a:p>
            <a:r>
              <a:rPr lang="en-US" dirty="0"/>
              <a:t>Can create clusters of industry</a:t>
            </a:r>
          </a:p>
        </p:txBody>
      </p:sp>
      <p:sp>
        <p:nvSpPr>
          <p:cNvPr id="7" name="Text Placeholder 6">
            <a:extLst>
              <a:ext uri="{FF2B5EF4-FFF2-40B4-BE49-F238E27FC236}">
                <a16:creationId xmlns:a16="http://schemas.microsoft.com/office/drawing/2014/main" id="{ADC8603C-2F0A-4320-A082-2EB970AB4FD6}"/>
              </a:ext>
            </a:extLst>
          </p:cNvPr>
          <p:cNvSpPr>
            <a:spLocks noGrp="1"/>
          </p:cNvSpPr>
          <p:nvPr>
            <p:ph type="body" sz="quarter" idx="3"/>
          </p:nvPr>
        </p:nvSpPr>
        <p:spPr/>
        <p:txBody>
          <a:bodyPr>
            <a:normAutofit/>
          </a:bodyPr>
          <a:lstStyle/>
          <a:p>
            <a:r>
              <a:rPr lang="en-US" sz="2800" dirty="0"/>
              <a:t>Bad</a:t>
            </a:r>
          </a:p>
        </p:txBody>
      </p:sp>
      <p:sp>
        <p:nvSpPr>
          <p:cNvPr id="8" name="Content Placeholder 7">
            <a:extLst>
              <a:ext uri="{FF2B5EF4-FFF2-40B4-BE49-F238E27FC236}">
                <a16:creationId xmlns:a16="http://schemas.microsoft.com/office/drawing/2014/main" id="{EFC736A9-532C-4C75-8B22-07F791FD7B58}"/>
              </a:ext>
            </a:extLst>
          </p:cNvPr>
          <p:cNvSpPr>
            <a:spLocks noGrp="1"/>
          </p:cNvSpPr>
          <p:nvPr>
            <p:ph sz="quarter" idx="4"/>
          </p:nvPr>
        </p:nvSpPr>
        <p:spPr/>
        <p:txBody>
          <a:bodyPr/>
          <a:lstStyle/>
          <a:p>
            <a:r>
              <a:rPr lang="en-US" dirty="0"/>
              <a:t>Flexibility for city </a:t>
            </a:r>
          </a:p>
          <a:p>
            <a:r>
              <a:rPr lang="en-US" dirty="0"/>
              <a:t>Uncertainty </a:t>
            </a:r>
          </a:p>
        </p:txBody>
      </p:sp>
    </p:spTree>
    <p:extLst>
      <p:ext uri="{BB962C8B-B14F-4D97-AF65-F5344CB8AC3E}">
        <p14:creationId xmlns:p14="http://schemas.microsoft.com/office/powerpoint/2010/main" val="13245966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82525" y="-686181"/>
            <a:ext cx="6277739" cy="8967832"/>
          </a:xfrm>
          <a:prstGeom prst="rect">
            <a:avLst/>
          </a:prstGeom>
        </p:spPr>
      </p:pic>
      <p:grpSp>
        <p:nvGrpSpPr>
          <p:cNvPr id="7" name="Group 6"/>
          <p:cNvGrpSpPr/>
          <p:nvPr/>
        </p:nvGrpSpPr>
        <p:grpSpPr>
          <a:xfrm>
            <a:off x="517621" y="1668463"/>
            <a:ext cx="3396440" cy="2365956"/>
            <a:chOff x="2027444" y="1426325"/>
            <a:chExt cx="3396440" cy="2365956"/>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46916" t="83204" r="11601" b="6432"/>
            <a:stretch/>
          </p:blipFill>
          <p:spPr>
            <a:xfrm>
              <a:off x="2027444" y="2580168"/>
              <a:ext cx="3396440" cy="1212113"/>
            </a:xfrm>
            <a:prstGeom prst="rect">
              <a:avLst/>
            </a:prstGeom>
          </p:spPr>
        </p:pic>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l="5145" t="83096" r="50596" b="6378"/>
            <a:stretch/>
          </p:blipFill>
          <p:spPr>
            <a:xfrm>
              <a:off x="2027444" y="1426325"/>
              <a:ext cx="3396440" cy="1153844"/>
            </a:xfrm>
            <a:prstGeom prst="rect">
              <a:avLst/>
            </a:prstGeom>
          </p:spPr>
        </p:pic>
      </p:grpSp>
      <p:sp>
        <p:nvSpPr>
          <p:cNvPr id="8" name="Title 7"/>
          <p:cNvSpPr>
            <a:spLocks noGrp="1"/>
          </p:cNvSpPr>
          <p:nvPr>
            <p:ph type="title"/>
          </p:nvPr>
        </p:nvSpPr>
        <p:spPr/>
        <p:txBody>
          <a:bodyPr/>
          <a:lstStyle/>
          <a:p>
            <a:r>
              <a:rPr lang="en-US" dirty="0" smtClean="0"/>
              <a:t>Calumet Region</a:t>
            </a:r>
            <a:br>
              <a:rPr lang="en-US" dirty="0" smtClean="0"/>
            </a:br>
            <a:r>
              <a:rPr lang="en-US" dirty="0" smtClean="0"/>
              <a:t>Land Use 2013</a:t>
            </a:r>
            <a:endParaRPr lang="en-US" dirty="0"/>
          </a:p>
        </p:txBody>
      </p:sp>
    </p:spTree>
    <p:extLst>
      <p:ext uri="{BB962C8B-B14F-4D97-AF65-F5344CB8AC3E}">
        <p14:creationId xmlns:p14="http://schemas.microsoft.com/office/powerpoint/2010/main" val="243241272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5476" y="0"/>
            <a:ext cx="4621047" cy="6858000"/>
          </a:xfrm>
          <a:prstGeom prst="rect">
            <a:avLst/>
          </a:prstGeom>
        </p:spPr>
      </p:pic>
    </p:spTree>
    <p:extLst>
      <p:ext uri="{BB962C8B-B14F-4D97-AF65-F5344CB8AC3E}">
        <p14:creationId xmlns:p14="http://schemas.microsoft.com/office/powerpoint/2010/main" val="348805633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7588" y="0"/>
            <a:ext cx="4616824" cy="6858000"/>
          </a:xfrm>
          <a:prstGeom prst="rect">
            <a:avLst/>
          </a:prstGeom>
        </p:spPr>
      </p:pic>
    </p:spTree>
    <p:extLst>
      <p:ext uri="{BB962C8B-B14F-4D97-AF65-F5344CB8AC3E}">
        <p14:creationId xmlns:p14="http://schemas.microsoft.com/office/powerpoint/2010/main" val="427204145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6406" y="1784557"/>
            <a:ext cx="11224084" cy="3394272"/>
          </a:xfrm>
          <a:prstGeom prst="rect">
            <a:avLst/>
          </a:prstGeom>
        </p:spPr>
      </p:pic>
      <p:sp>
        <p:nvSpPr>
          <p:cNvPr id="6" name="Rectangle 5"/>
          <p:cNvSpPr/>
          <p:nvPr/>
        </p:nvSpPr>
        <p:spPr>
          <a:xfrm>
            <a:off x="1104024" y="468410"/>
            <a:ext cx="10152266" cy="496803"/>
          </a:xfrm>
          <a:prstGeom prst="rect">
            <a:avLst/>
          </a:prstGeom>
        </p:spPr>
        <p:txBody>
          <a:bodyPr wrap="none">
            <a:spAutoFit/>
          </a:bodyPr>
          <a:lstStyle/>
          <a:p>
            <a:pPr marL="0" marR="0" lvl="0" indent="0" algn="l" defTabSz="457200" rtl="0" eaLnBrk="1" fontAlgn="auto" latinLnBrk="0" hangingPunct="1">
              <a:lnSpc>
                <a:spcPts val="2800"/>
              </a:lnSpc>
              <a:spcBef>
                <a:spcPts val="0"/>
              </a:spcBef>
              <a:spcAft>
                <a:spcPts val="0"/>
              </a:spcAft>
              <a:buClrTx/>
              <a:buSzTx/>
              <a:buFontTx/>
              <a:buNone/>
              <a:tabLst/>
              <a:defRPr/>
            </a:pPr>
            <a:r>
              <a:rPr kumimoji="0" lang="en-US" sz="4000" b="0" i="0" u="none" strike="noStrike" kern="1200" cap="none" spc="-60" normalizeH="0" baseline="0" noProof="0" dirty="0" smtClean="0">
                <a:ln>
                  <a:noFill/>
                </a:ln>
                <a:solidFill>
                  <a:srgbClr val="70AD47"/>
                </a:solidFill>
                <a:effectLst/>
                <a:uLnTx/>
                <a:uFillTx/>
                <a:latin typeface="Arial Black"/>
                <a:ea typeface="+mn-ea"/>
                <a:cs typeface="Arial Black"/>
              </a:rPr>
              <a:t>Historical Land Use in Lake Calumet</a:t>
            </a:r>
            <a:endParaRPr kumimoji="0" lang="en-US" sz="4000" b="0" i="0" u="none" strike="noStrike" kern="1200" cap="none" spc="-60" normalizeH="0" baseline="0" noProof="0" dirty="0">
              <a:ln>
                <a:noFill/>
              </a:ln>
              <a:solidFill>
                <a:srgbClr val="70AD47"/>
              </a:solidFill>
              <a:effectLst/>
              <a:uLnTx/>
              <a:uFillTx/>
              <a:latin typeface="Arial Black"/>
              <a:ea typeface="+mn-ea"/>
              <a:cs typeface="Arial Black"/>
            </a:endParaRPr>
          </a:p>
        </p:txBody>
      </p:sp>
    </p:spTree>
    <p:extLst>
      <p:ext uri="{BB962C8B-B14F-4D97-AF65-F5344CB8AC3E}">
        <p14:creationId xmlns:p14="http://schemas.microsoft.com/office/powerpoint/2010/main" val="376794461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95250" y="1219122"/>
            <a:ext cx="11141825" cy="2954655"/>
          </a:xfrm>
          <a:prstGeom prst="rect">
            <a:avLst/>
          </a:prstGeom>
        </p:spPr>
        <p:txBody>
          <a:bodyPr wrap="square">
            <a:spAutoFit/>
          </a:bodyPr>
          <a:lstStyle/>
          <a:p>
            <a:pPr marL="457200" indent="-457200">
              <a:buFont typeface="Arial" panose="020B0604020202020204" pitchFamily="34" charset="0"/>
              <a:buChar char="•"/>
            </a:pPr>
            <a:r>
              <a:rPr lang="en-US" sz="2800" b="1" dirty="0"/>
              <a:t>Nearly 15% of Planned Manufacturing District (PMD) land is vacant. </a:t>
            </a:r>
          </a:p>
          <a:p>
            <a:pPr marL="457200" indent="-457200">
              <a:buFont typeface="Arial" panose="020B0604020202020204" pitchFamily="34" charset="0"/>
              <a:buChar char="•"/>
            </a:pPr>
            <a:endParaRPr lang="en-US" sz="2800" b="1" dirty="0"/>
          </a:p>
          <a:p>
            <a:pPr marL="457200" indent="-457200">
              <a:buFont typeface="Arial" panose="020B0604020202020204" pitchFamily="34" charset="0"/>
              <a:buChar char="•"/>
            </a:pPr>
            <a:r>
              <a:rPr lang="en-US" sz="2800" b="1" dirty="0"/>
              <a:t>Nearly 42% of all Wards 9 &amp; 10 Vacant Land is in the PMD.</a:t>
            </a:r>
          </a:p>
          <a:p>
            <a:pPr marL="457200" indent="-457200">
              <a:buFont typeface="Arial" panose="020B0604020202020204" pitchFamily="34" charset="0"/>
              <a:buChar char="•"/>
            </a:pPr>
            <a:endParaRPr lang="en-US" sz="2800" b="1" dirty="0"/>
          </a:p>
          <a:p>
            <a:pPr marL="457200" indent="-457200">
              <a:buFont typeface="Arial" panose="020B0604020202020204" pitchFamily="34" charset="0"/>
              <a:buChar char="•"/>
            </a:pPr>
            <a:r>
              <a:rPr lang="en-US" sz="2800" b="1" dirty="0"/>
              <a:t>PMD permitted manufacturing uses match the heaviest manufacturing district. </a:t>
            </a:r>
          </a:p>
          <a:p>
            <a:endParaRPr lang="en-US" dirty="0"/>
          </a:p>
        </p:txBody>
      </p:sp>
      <p:sp>
        <p:nvSpPr>
          <p:cNvPr id="4" name="Rectangle 3"/>
          <p:cNvSpPr/>
          <p:nvPr/>
        </p:nvSpPr>
        <p:spPr>
          <a:xfrm>
            <a:off x="1004271" y="368657"/>
            <a:ext cx="8139729" cy="496803"/>
          </a:xfrm>
          <a:prstGeom prst="rect">
            <a:avLst/>
          </a:prstGeom>
        </p:spPr>
        <p:txBody>
          <a:bodyPr wrap="none">
            <a:spAutoFit/>
          </a:bodyPr>
          <a:lstStyle/>
          <a:p>
            <a:pPr>
              <a:lnSpc>
                <a:spcPts val="2800"/>
              </a:lnSpc>
            </a:pPr>
            <a:r>
              <a:rPr lang="en-US" sz="4000" spc="-60" dirty="0">
                <a:solidFill>
                  <a:srgbClr val="70AD47"/>
                </a:solidFill>
                <a:latin typeface="Arial Black"/>
                <a:cs typeface="Arial Black"/>
              </a:rPr>
              <a:t>Land Use &amp; Zoning Summary</a:t>
            </a:r>
          </a:p>
        </p:txBody>
      </p:sp>
    </p:spTree>
    <p:extLst>
      <p:ext uri="{BB962C8B-B14F-4D97-AF65-F5344CB8AC3E}">
        <p14:creationId xmlns:p14="http://schemas.microsoft.com/office/powerpoint/2010/main" val="220539278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12409" y="1637420"/>
            <a:ext cx="10000343" cy="4770537"/>
          </a:xfrm>
          <a:prstGeom prst="rect">
            <a:avLst/>
          </a:prstGeom>
        </p:spPr>
        <p:txBody>
          <a:bodyPr wrap="square">
            <a:spAutoFit/>
          </a:bodyPr>
          <a:lstStyle/>
          <a:p>
            <a:r>
              <a:rPr lang="en-US" sz="2800" dirty="0"/>
              <a:t>PMDs have different Planned Development requirements than Manufacturing Districts. </a:t>
            </a:r>
          </a:p>
          <a:p>
            <a:endParaRPr lang="en-US" sz="3600" b="1" dirty="0">
              <a:solidFill>
                <a:srgbClr val="FFFF00"/>
              </a:solidFill>
            </a:endParaRPr>
          </a:p>
          <a:p>
            <a:r>
              <a:rPr lang="en-US" sz="3600" b="1" dirty="0">
                <a:solidFill>
                  <a:srgbClr val="FFFF00"/>
                </a:solidFill>
                <a:effectLst>
                  <a:outerShdw blurRad="38100" dist="38100" dir="2700000" algn="tl">
                    <a:srgbClr val="000000">
                      <a:alpha val="43137"/>
                    </a:srgbClr>
                  </a:outerShdw>
                </a:effectLst>
              </a:rPr>
              <a:t>The Lake Calumet PMD is the only PMD with permitted Hazardous Materials Disposal or Storage. </a:t>
            </a:r>
          </a:p>
          <a:p>
            <a:endParaRPr lang="en-US" sz="2800" dirty="0"/>
          </a:p>
          <a:p>
            <a:endParaRPr lang="en-US" sz="2800" dirty="0"/>
          </a:p>
          <a:p>
            <a:endParaRPr lang="en-US" sz="2800" dirty="0"/>
          </a:p>
          <a:p>
            <a:endParaRPr lang="en-US" sz="2800" dirty="0"/>
          </a:p>
          <a:p>
            <a:endParaRPr lang="en-US" sz="2800" dirty="0"/>
          </a:p>
        </p:txBody>
      </p:sp>
      <p:sp>
        <p:nvSpPr>
          <p:cNvPr id="5" name="Rectangle 4"/>
          <p:cNvSpPr/>
          <p:nvPr/>
        </p:nvSpPr>
        <p:spPr>
          <a:xfrm>
            <a:off x="1522523" y="343982"/>
            <a:ext cx="8139729" cy="496803"/>
          </a:xfrm>
          <a:prstGeom prst="rect">
            <a:avLst/>
          </a:prstGeom>
        </p:spPr>
        <p:txBody>
          <a:bodyPr wrap="none">
            <a:spAutoFit/>
          </a:bodyPr>
          <a:lstStyle/>
          <a:p>
            <a:pPr>
              <a:lnSpc>
                <a:spcPts val="2800"/>
              </a:lnSpc>
            </a:pPr>
            <a:r>
              <a:rPr lang="en-US" sz="4000" spc="-60" dirty="0">
                <a:solidFill>
                  <a:srgbClr val="70AD47"/>
                </a:solidFill>
                <a:latin typeface="Arial Black"/>
                <a:cs typeface="Arial Black"/>
              </a:rPr>
              <a:t>Land Use &amp; Zoning Summary</a:t>
            </a:r>
          </a:p>
        </p:txBody>
      </p:sp>
      <p:sp>
        <p:nvSpPr>
          <p:cNvPr id="11" name="TextBox 10"/>
          <p:cNvSpPr txBox="1"/>
          <p:nvPr/>
        </p:nvSpPr>
        <p:spPr>
          <a:xfrm>
            <a:off x="7664335" y="5852160"/>
            <a:ext cx="4272741" cy="369332"/>
          </a:xfrm>
          <a:prstGeom prst="rect">
            <a:avLst/>
          </a:prstGeom>
          <a:noFill/>
        </p:spPr>
        <p:txBody>
          <a:bodyPr wrap="square" rtlCol="0">
            <a:spAutoFit/>
          </a:bodyPr>
          <a:lstStyle/>
          <a:p>
            <a:r>
              <a:rPr lang="en-US" b="1" dirty="0"/>
              <a:t>PMD Use Table &amp; Standards, 17-6-0403-F</a:t>
            </a:r>
          </a:p>
        </p:txBody>
      </p:sp>
    </p:spTree>
    <p:extLst>
      <p:ext uri="{BB962C8B-B14F-4D97-AF65-F5344CB8AC3E}">
        <p14:creationId xmlns:p14="http://schemas.microsoft.com/office/powerpoint/2010/main" val="410662443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9835" y="1088646"/>
            <a:ext cx="10515600" cy="4351338"/>
          </a:xfrm>
        </p:spPr>
        <p:txBody>
          <a:bodyPr>
            <a:normAutofit/>
          </a:bodyPr>
          <a:lstStyle/>
          <a:p>
            <a:pPr marL="0" indent="0">
              <a:buNone/>
            </a:pPr>
            <a:r>
              <a:rPr lang="en-US" b="1" dirty="0">
                <a:effectLst>
                  <a:outerShdw blurRad="38100" dist="38100" dir="2700000" algn="tl">
                    <a:srgbClr val="000000">
                      <a:alpha val="43137"/>
                    </a:srgbClr>
                  </a:outerShdw>
                </a:effectLst>
              </a:rPr>
              <a:t> “Hazardous waste” means a waste, or combination of wastes, which because of its quantity, concentration, or physical, chemical or infectious characteristics </a:t>
            </a:r>
            <a:r>
              <a:rPr lang="en-US" b="1" i="1" dirty="0">
                <a:solidFill>
                  <a:srgbClr val="FFFF00"/>
                </a:solidFill>
                <a:effectLst>
                  <a:outerShdw blurRad="38100" dist="38100" dir="2700000" algn="tl">
                    <a:srgbClr val="000000">
                      <a:alpha val="43137"/>
                    </a:srgbClr>
                  </a:outerShdw>
                </a:effectLst>
              </a:rPr>
              <a:t>may cause, or significantly contribute to an increase in mortality or an increase in serious, irreversible, or incapacitating reversible illness</a:t>
            </a:r>
            <a:r>
              <a:rPr lang="en-US" b="1" dirty="0">
                <a:effectLst>
                  <a:outerShdw blurRad="38100" dist="38100" dir="2700000" algn="tl">
                    <a:srgbClr val="000000">
                      <a:alpha val="43137"/>
                    </a:srgbClr>
                  </a:outerShdw>
                </a:effectLst>
              </a:rPr>
              <a:t>, or pose a </a:t>
            </a:r>
            <a:r>
              <a:rPr lang="en-US" b="1" i="1" dirty="0">
                <a:solidFill>
                  <a:srgbClr val="FFFF00"/>
                </a:solidFill>
                <a:effectLst>
                  <a:outerShdw blurRad="38100" dist="38100" dir="2700000" algn="tl">
                    <a:srgbClr val="000000">
                      <a:alpha val="43137"/>
                    </a:srgbClr>
                  </a:outerShdw>
                </a:effectLst>
              </a:rPr>
              <a:t>substantial present or potential hazard to human health or the environment</a:t>
            </a:r>
            <a:r>
              <a:rPr lang="en-US" b="1" dirty="0">
                <a:effectLst>
                  <a:outerShdw blurRad="38100" dist="38100" dir="2700000" algn="tl">
                    <a:srgbClr val="000000">
                      <a:alpha val="43137"/>
                    </a:srgbClr>
                  </a:outerShdw>
                </a:effectLst>
              </a:rPr>
              <a:t> when improperly treated, stored, transported or disposed of or otherwise managed, or which has been identified by characteristics or listing as hazardous pursuant to Section 3001 of the Resource Conservation and Recovery Act of 1976, P. L. 94-580 as amended, or pursuant to regulations promulgated by the Illinois Pollution Control Board."</a:t>
            </a:r>
          </a:p>
          <a:p>
            <a:endParaRPr lang="en-US" b="1" dirty="0"/>
          </a:p>
        </p:txBody>
      </p:sp>
      <p:sp>
        <p:nvSpPr>
          <p:cNvPr id="4" name="Rectangle 3"/>
          <p:cNvSpPr/>
          <p:nvPr/>
        </p:nvSpPr>
        <p:spPr>
          <a:xfrm>
            <a:off x="1522523" y="343982"/>
            <a:ext cx="9570249" cy="496803"/>
          </a:xfrm>
          <a:prstGeom prst="rect">
            <a:avLst/>
          </a:prstGeom>
        </p:spPr>
        <p:txBody>
          <a:bodyPr wrap="none">
            <a:spAutoFit/>
          </a:bodyPr>
          <a:lstStyle/>
          <a:p>
            <a:pPr>
              <a:lnSpc>
                <a:spcPts val="2800"/>
              </a:lnSpc>
            </a:pPr>
            <a:r>
              <a:rPr lang="en-US" sz="4000" spc="-60" dirty="0">
                <a:solidFill>
                  <a:srgbClr val="70AD47"/>
                </a:solidFill>
                <a:latin typeface="Arial Black"/>
                <a:cs typeface="Arial Black"/>
              </a:rPr>
              <a:t>City’s Hazardous Waste Definition:</a:t>
            </a:r>
          </a:p>
        </p:txBody>
      </p:sp>
    </p:spTree>
    <p:extLst>
      <p:ext uri="{BB962C8B-B14F-4D97-AF65-F5344CB8AC3E}">
        <p14:creationId xmlns:p14="http://schemas.microsoft.com/office/powerpoint/2010/main" val="291712869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004926" y="6045022"/>
            <a:ext cx="6096000" cy="523220"/>
          </a:xfrm>
          <a:prstGeom prst="rect">
            <a:avLst/>
          </a:prstGeom>
        </p:spPr>
        <p:txBody>
          <a:bodyPr>
            <a:spAutoFit/>
          </a:bodyPr>
          <a:lstStyle/>
          <a:p>
            <a:r>
              <a:rPr lang="en-US" sz="2800" b="1" dirty="0">
                <a:solidFill>
                  <a:srgbClr val="FF0000"/>
                </a:solidFill>
                <a:hlinkClick r:id="rId2"/>
              </a:rPr>
              <a:t>Steve Vance Analysis</a:t>
            </a:r>
            <a:endParaRPr lang="en-US" sz="2800" b="1" dirty="0">
              <a:solidFill>
                <a:srgbClr val="FF0000"/>
              </a:solidFill>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56731" y="674688"/>
            <a:ext cx="8254750" cy="5280779"/>
          </a:xfrm>
          <a:prstGeom prst="rect">
            <a:avLst/>
          </a:prstGeom>
        </p:spPr>
      </p:pic>
      <p:sp>
        <p:nvSpPr>
          <p:cNvPr id="7" name="Title 6"/>
          <p:cNvSpPr txBox="1">
            <a:spLocks/>
          </p:cNvSpPr>
          <p:nvPr/>
        </p:nvSpPr>
        <p:spPr bwMode="auto">
          <a:xfrm>
            <a:off x="176213" y="61913"/>
            <a:ext cx="12015787"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defTabSz="912813" rtl="0" fontAlgn="base">
              <a:lnSpc>
                <a:spcPct val="90000"/>
              </a:lnSpc>
              <a:spcBef>
                <a:spcPct val="0"/>
              </a:spcBef>
              <a:spcAft>
                <a:spcPct val="0"/>
              </a:spcAft>
              <a:defRPr sz="4400" kern="1200">
                <a:solidFill>
                  <a:schemeClr val="tx1"/>
                </a:solidFill>
                <a:latin typeface="+mj-lt"/>
                <a:ea typeface="+mj-ea"/>
                <a:cs typeface="+mj-cs"/>
              </a:defRPr>
            </a:lvl1pPr>
            <a:lvl2pPr algn="l" defTabSz="912813" rtl="0" fontAlgn="base">
              <a:lnSpc>
                <a:spcPct val="90000"/>
              </a:lnSpc>
              <a:spcBef>
                <a:spcPct val="0"/>
              </a:spcBef>
              <a:spcAft>
                <a:spcPct val="0"/>
              </a:spcAft>
              <a:defRPr sz="4400">
                <a:solidFill>
                  <a:schemeClr val="tx1"/>
                </a:solidFill>
                <a:latin typeface="Calibri Light" panose="020F0302020204030204" pitchFamily="34" charset="0"/>
              </a:defRPr>
            </a:lvl2pPr>
            <a:lvl3pPr algn="l" defTabSz="912813" rtl="0" fontAlgn="base">
              <a:lnSpc>
                <a:spcPct val="90000"/>
              </a:lnSpc>
              <a:spcBef>
                <a:spcPct val="0"/>
              </a:spcBef>
              <a:spcAft>
                <a:spcPct val="0"/>
              </a:spcAft>
              <a:defRPr sz="4400">
                <a:solidFill>
                  <a:schemeClr val="tx1"/>
                </a:solidFill>
                <a:latin typeface="Calibri Light" panose="020F0302020204030204" pitchFamily="34" charset="0"/>
              </a:defRPr>
            </a:lvl3pPr>
            <a:lvl4pPr algn="l" defTabSz="912813" rtl="0" fontAlgn="base">
              <a:lnSpc>
                <a:spcPct val="90000"/>
              </a:lnSpc>
              <a:spcBef>
                <a:spcPct val="0"/>
              </a:spcBef>
              <a:spcAft>
                <a:spcPct val="0"/>
              </a:spcAft>
              <a:defRPr sz="4400">
                <a:solidFill>
                  <a:schemeClr val="tx1"/>
                </a:solidFill>
                <a:latin typeface="Calibri Light" panose="020F0302020204030204" pitchFamily="34" charset="0"/>
              </a:defRPr>
            </a:lvl4pPr>
            <a:lvl5pPr algn="l" defTabSz="912813" rtl="0" fontAlgn="base">
              <a:lnSpc>
                <a:spcPct val="90000"/>
              </a:lnSpc>
              <a:spcBef>
                <a:spcPct val="0"/>
              </a:spcBef>
              <a:spcAft>
                <a:spcPct val="0"/>
              </a:spcAft>
              <a:defRPr sz="4400">
                <a:solidFill>
                  <a:schemeClr val="tx1"/>
                </a:solidFill>
                <a:latin typeface="Calibri Light" panose="020F0302020204030204" pitchFamily="34" charset="0"/>
              </a:defRPr>
            </a:lvl5pPr>
            <a:lvl6pPr marL="457200" algn="l" defTabSz="912813"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defTabSz="912813"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defTabSz="912813"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defTabSz="912813" rtl="0" fontAlgn="base">
              <a:lnSpc>
                <a:spcPct val="90000"/>
              </a:lnSpc>
              <a:spcBef>
                <a:spcPct val="0"/>
              </a:spcBef>
              <a:spcAft>
                <a:spcPct val="0"/>
              </a:spcAft>
              <a:defRPr sz="4400">
                <a:solidFill>
                  <a:schemeClr val="tx1"/>
                </a:solidFill>
                <a:latin typeface="Calibri Light" panose="020F0302020204030204" pitchFamily="34" charset="0"/>
              </a:defRPr>
            </a:lvl9pPr>
          </a:lstStyle>
          <a:p>
            <a:pPr eaLnBrk="1" hangingPunct="1"/>
            <a:r>
              <a:rPr lang="en-US" altLang="en-US" sz="3600" b="1" dirty="0">
                <a:solidFill>
                  <a:srgbClr val="92D050"/>
                </a:solidFill>
                <a:latin typeface="Arial" panose="020B0604020202020204" pitchFamily="34" charset="0"/>
                <a:cs typeface="Arial" panose="020B0604020202020204" pitchFamily="34" charset="0"/>
              </a:rPr>
              <a:t>Zoning Changes in Chicago (2017)</a:t>
            </a:r>
          </a:p>
        </p:txBody>
      </p:sp>
    </p:spTree>
    <p:extLst>
      <p:ext uri="{BB962C8B-B14F-4D97-AF65-F5344CB8AC3E}">
        <p14:creationId xmlns:p14="http://schemas.microsoft.com/office/powerpoint/2010/main" val="14539725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6"/>
          <p:cNvSpPr>
            <a:spLocks noGrp="1"/>
          </p:cNvSpPr>
          <p:nvPr>
            <p:ph type="title"/>
          </p:nvPr>
        </p:nvSpPr>
        <p:spPr>
          <a:xfrm>
            <a:off x="228600" y="130175"/>
            <a:ext cx="10515600" cy="1325563"/>
          </a:xfrm>
        </p:spPr>
        <p:txBody>
          <a:bodyPr/>
          <a:lstStyle/>
          <a:p>
            <a:r>
              <a:rPr lang="en-US" altLang="en-US" sz="4800" b="1">
                <a:solidFill>
                  <a:srgbClr val="92D050"/>
                </a:solidFill>
                <a:latin typeface="Arial" panose="020B0604020202020204" pitchFamily="34" charset="0"/>
                <a:cs typeface="Arial" panose="020B0604020202020204" pitchFamily="34" charset="0"/>
              </a:rPr>
              <a:t>Demographics Continued</a:t>
            </a:r>
          </a:p>
        </p:txBody>
      </p:sp>
      <p:sp>
        <p:nvSpPr>
          <p:cNvPr id="15363" name="Content Placeholder 2"/>
          <p:cNvSpPr txBox="1">
            <a:spLocks/>
          </p:cNvSpPr>
          <p:nvPr/>
        </p:nvSpPr>
        <p:spPr bwMode="auto">
          <a:xfrm>
            <a:off x="838200" y="1635125"/>
            <a:ext cx="6200775"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914400" eaLnBrk="1" hangingPunct="1">
              <a:buFont typeface="Arial" panose="020B0604020202020204" pitchFamily="34" charset="0"/>
              <a:buNone/>
            </a:pPr>
            <a:endParaRPr lang="en-US" altLang="en-US">
              <a:latin typeface="Arial" panose="020B0604020202020204" pitchFamily="34" charset="0"/>
              <a:cs typeface="Arial" panose="020B0604020202020204" pitchFamily="34" charset="0"/>
            </a:endParaRPr>
          </a:p>
        </p:txBody>
      </p:sp>
      <p:sp>
        <p:nvSpPr>
          <p:cNvPr id="2" name="TextBox 1"/>
          <p:cNvSpPr txBox="1"/>
          <p:nvPr/>
        </p:nvSpPr>
        <p:spPr>
          <a:xfrm>
            <a:off x="415925" y="1455738"/>
            <a:ext cx="11776075" cy="4646612"/>
          </a:xfrm>
          <a:prstGeom prst="rect">
            <a:avLst/>
          </a:prstGeom>
          <a:noFill/>
        </p:spPr>
        <p:txBody>
          <a:bodyPr>
            <a:spAutoFit/>
          </a:bodyPr>
          <a:lstStyle/>
          <a:p>
            <a:pPr eaLnBrk="1" fontAlgn="auto" hangingPunct="1">
              <a:spcBef>
                <a:spcPts val="0"/>
              </a:spcBef>
              <a:spcAft>
                <a:spcPts val="0"/>
              </a:spcAft>
              <a:defRPr/>
            </a:pPr>
            <a:r>
              <a:rPr lang="en-US" sz="2800" dirty="0">
                <a:latin typeface="+mn-lt"/>
              </a:rPr>
              <a:t>In comparison to the Lincoln Park Site, the proposed site has a surrounding population that is:</a:t>
            </a:r>
            <a:br>
              <a:rPr lang="en-US" sz="2800" dirty="0">
                <a:latin typeface="+mn-lt"/>
              </a:rPr>
            </a:br>
            <a:r>
              <a:rPr lang="en-US" sz="2800" dirty="0">
                <a:latin typeface="+mn-lt"/>
              </a:rPr>
              <a:t/>
            </a:r>
            <a:br>
              <a:rPr lang="en-US" sz="2800" dirty="0">
                <a:latin typeface="+mn-lt"/>
              </a:rPr>
            </a:br>
            <a:r>
              <a:rPr lang="en-US" sz="2800" b="1" dirty="0">
                <a:effectLst>
                  <a:outerShdw blurRad="38100" dist="38100" dir="2700000" algn="tl">
                    <a:srgbClr val="000000">
                      <a:alpha val="43137"/>
                    </a:srgbClr>
                  </a:outerShdw>
                </a:effectLst>
                <a:latin typeface="+mn-lt"/>
              </a:rPr>
              <a:t>-  Predominantly Latino</a:t>
            </a:r>
          </a:p>
          <a:p>
            <a:pPr marL="285750" indent="-285750" eaLnBrk="1" fontAlgn="auto" hangingPunct="1">
              <a:spcBef>
                <a:spcPts val="0"/>
              </a:spcBef>
              <a:spcAft>
                <a:spcPts val="0"/>
              </a:spcAft>
              <a:buFontTx/>
              <a:buChar char="-"/>
              <a:defRPr/>
            </a:pPr>
            <a:r>
              <a:rPr lang="en-US" sz="2800" b="1" dirty="0">
                <a:effectLst>
                  <a:outerShdw blurRad="38100" dist="38100" dir="2700000" algn="tl">
                    <a:srgbClr val="000000">
                      <a:alpha val="43137"/>
                    </a:srgbClr>
                  </a:outerShdw>
                </a:effectLst>
                <a:latin typeface="+mn-lt"/>
              </a:rPr>
              <a:t>More young children under 18 (~2,200)</a:t>
            </a:r>
          </a:p>
          <a:p>
            <a:pPr marL="285750" indent="-285750" eaLnBrk="1" fontAlgn="auto" hangingPunct="1">
              <a:spcBef>
                <a:spcPts val="0"/>
              </a:spcBef>
              <a:spcAft>
                <a:spcPts val="0"/>
              </a:spcAft>
              <a:buFontTx/>
              <a:buChar char="-"/>
              <a:defRPr/>
            </a:pPr>
            <a:r>
              <a:rPr lang="en-US" sz="2800" b="1" dirty="0">
                <a:effectLst>
                  <a:outerShdw blurRad="38100" dist="38100" dir="2700000" algn="tl">
                    <a:srgbClr val="000000">
                      <a:alpha val="43137"/>
                    </a:srgbClr>
                  </a:outerShdw>
                </a:effectLst>
                <a:latin typeface="+mn-lt"/>
              </a:rPr>
              <a:t>More residents older than age-65 (~1,000)</a:t>
            </a:r>
          </a:p>
          <a:p>
            <a:pPr marL="285750" indent="-285750" eaLnBrk="1" fontAlgn="auto" hangingPunct="1">
              <a:spcBef>
                <a:spcPts val="0"/>
              </a:spcBef>
              <a:spcAft>
                <a:spcPts val="0"/>
              </a:spcAft>
              <a:buFontTx/>
              <a:buChar char="-"/>
              <a:defRPr/>
            </a:pPr>
            <a:r>
              <a:rPr lang="en-US" sz="2800" b="1" dirty="0">
                <a:effectLst>
                  <a:outerShdw blurRad="38100" dist="38100" dir="2700000" algn="tl">
                    <a:srgbClr val="000000">
                      <a:alpha val="43137"/>
                    </a:srgbClr>
                  </a:outerShdw>
                </a:effectLst>
                <a:latin typeface="+mn-lt"/>
              </a:rPr>
              <a:t>More female-headed households with children present (~800 Households)</a:t>
            </a:r>
          </a:p>
          <a:p>
            <a:pPr marL="285750" indent="-285750" eaLnBrk="1" fontAlgn="auto" hangingPunct="1">
              <a:spcBef>
                <a:spcPts val="0"/>
              </a:spcBef>
              <a:spcAft>
                <a:spcPts val="0"/>
              </a:spcAft>
              <a:buFontTx/>
              <a:buChar char="-"/>
              <a:defRPr/>
            </a:pPr>
            <a:r>
              <a:rPr lang="en-US" sz="2800" b="1" dirty="0">
                <a:effectLst>
                  <a:outerShdw blurRad="38100" dist="38100" dir="2700000" algn="tl">
                    <a:srgbClr val="000000">
                      <a:alpha val="43137"/>
                    </a:srgbClr>
                  </a:outerShdw>
                </a:effectLst>
                <a:latin typeface="+mn-lt"/>
              </a:rPr>
              <a:t>More than 8,000 total people. </a:t>
            </a:r>
          </a:p>
          <a:p>
            <a:pPr eaLnBrk="1" fontAlgn="auto" hangingPunct="1">
              <a:spcBef>
                <a:spcPts val="0"/>
              </a:spcBef>
              <a:spcAft>
                <a:spcPts val="0"/>
              </a:spcAft>
              <a:defRPr/>
            </a:pPr>
            <a:endParaRPr lang="en-US" dirty="0">
              <a:latin typeface="+mn-lt"/>
            </a:endParaRPr>
          </a:p>
          <a:p>
            <a:pPr eaLnBrk="1" fontAlgn="auto" hangingPunct="1">
              <a:spcBef>
                <a:spcPts val="0"/>
              </a:spcBef>
              <a:spcAft>
                <a:spcPts val="0"/>
              </a:spcAft>
              <a:defRPr/>
            </a:pPr>
            <a:r>
              <a:rPr lang="en-US" dirty="0">
                <a:latin typeface="+mn-lt"/>
              </a:rPr>
              <a:t> </a:t>
            </a:r>
          </a:p>
          <a:p>
            <a:pPr eaLnBrk="1" fontAlgn="auto" hangingPunct="1">
              <a:spcBef>
                <a:spcPts val="0"/>
              </a:spcBef>
              <a:spcAft>
                <a:spcPts val="0"/>
              </a:spcAft>
              <a:defRPr/>
            </a:pPr>
            <a:endParaRPr lang="en-US" dirty="0">
              <a:latin typeface="+mn-lt"/>
            </a:endParaRPr>
          </a:p>
          <a:p>
            <a:pPr eaLnBrk="1" fontAlgn="auto" hangingPunct="1">
              <a:spcBef>
                <a:spcPts val="0"/>
              </a:spcBef>
              <a:spcAft>
                <a:spcPts val="0"/>
              </a:spcAft>
              <a:defRPr/>
            </a:pPr>
            <a:endParaRPr lang="en-US" dirty="0">
              <a:latin typeface="+mn-lt"/>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6"/>
          <p:cNvSpPr>
            <a:spLocks noGrp="1"/>
          </p:cNvSpPr>
          <p:nvPr>
            <p:ph type="title"/>
          </p:nvPr>
        </p:nvSpPr>
        <p:spPr>
          <a:xfrm>
            <a:off x="88106" y="355507"/>
            <a:ext cx="12015787" cy="612775"/>
          </a:xfrm>
        </p:spPr>
        <p:txBody>
          <a:bodyPr/>
          <a:lstStyle/>
          <a:p>
            <a:r>
              <a:rPr lang="en-US" altLang="en-US" sz="3600" b="1" dirty="0" smtClean="0">
                <a:solidFill>
                  <a:srgbClr val="92D050"/>
                </a:solidFill>
                <a:latin typeface="Arial" panose="020B0604020202020204" pitchFamily="34" charset="0"/>
                <a:cs typeface="Arial" panose="020B0604020202020204" pitchFamily="34" charset="0"/>
              </a:rPr>
              <a:t>Big and Bold Ideas:</a:t>
            </a:r>
            <a:endParaRPr lang="en-US" altLang="en-US" sz="3600" b="1" dirty="0">
              <a:solidFill>
                <a:srgbClr val="92D050"/>
              </a:solidFill>
              <a:latin typeface="Arial" panose="020B0604020202020204" pitchFamily="34" charset="0"/>
              <a:cs typeface="Arial" panose="020B0604020202020204" pitchFamily="34" charset="0"/>
            </a:endParaRPr>
          </a:p>
        </p:txBody>
      </p:sp>
      <p:sp>
        <p:nvSpPr>
          <p:cNvPr id="14339" name="Content Placeholder 2"/>
          <p:cNvSpPr txBox="1">
            <a:spLocks/>
          </p:cNvSpPr>
          <p:nvPr/>
        </p:nvSpPr>
        <p:spPr bwMode="auto">
          <a:xfrm>
            <a:off x="838200" y="1635125"/>
            <a:ext cx="6200775"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914400" eaLnBrk="1" hangingPunct="1">
              <a:buFont typeface="Arial" panose="020B0604020202020204" pitchFamily="34" charset="0"/>
              <a:buNone/>
            </a:pPr>
            <a:endParaRPr lang="en-US" altLang="en-US">
              <a:latin typeface="Arial" panose="020B0604020202020204" pitchFamily="34" charset="0"/>
              <a:cs typeface="Arial" panose="020B0604020202020204" pitchFamily="34" charset="0"/>
            </a:endParaRPr>
          </a:p>
        </p:txBody>
      </p:sp>
      <p:sp>
        <p:nvSpPr>
          <p:cNvPr id="3" name="TextBox 2"/>
          <p:cNvSpPr txBox="1"/>
          <p:nvPr/>
        </p:nvSpPr>
        <p:spPr>
          <a:xfrm>
            <a:off x="838200" y="1132764"/>
            <a:ext cx="9329382" cy="4832092"/>
          </a:xfrm>
          <a:prstGeom prst="rect">
            <a:avLst/>
          </a:prstGeom>
          <a:noFill/>
        </p:spPr>
        <p:txBody>
          <a:bodyPr wrap="square" rtlCol="0">
            <a:spAutoFit/>
          </a:bodyPr>
          <a:lstStyle/>
          <a:p>
            <a:endParaRPr lang="en-US" sz="4000" dirty="0"/>
          </a:p>
          <a:p>
            <a:pPr marL="571500" lvl="0" indent="-571500">
              <a:buFont typeface="Arial" panose="020B0604020202020204" pitchFamily="34" charset="0"/>
              <a:buChar char="•"/>
            </a:pPr>
            <a:r>
              <a:rPr lang="en-US" sz="4000" dirty="0"/>
              <a:t>Eliminate the Lake Calumet PMD</a:t>
            </a:r>
          </a:p>
          <a:p>
            <a:pPr marL="571500" lvl="0" indent="-571500">
              <a:buFont typeface="Arial" panose="020B0604020202020204" pitchFamily="34" charset="0"/>
              <a:buChar char="•"/>
            </a:pPr>
            <a:r>
              <a:rPr lang="en-US" sz="4000" dirty="0"/>
              <a:t>Demand buffer zones around PMD and industrial corridor</a:t>
            </a:r>
          </a:p>
          <a:p>
            <a:pPr marL="571500" lvl="0" indent="-571500">
              <a:buFont typeface="Arial" panose="020B0604020202020204" pitchFamily="34" charset="0"/>
              <a:buChar char="•"/>
            </a:pPr>
            <a:r>
              <a:rPr lang="en-US" sz="4000" dirty="0"/>
              <a:t>Ban hazardous wastes in PMD</a:t>
            </a:r>
          </a:p>
          <a:p>
            <a:pPr marL="571500" lvl="0" indent="-571500">
              <a:buFont typeface="Arial" panose="020B0604020202020204" pitchFamily="34" charset="0"/>
              <a:buChar char="•"/>
            </a:pPr>
            <a:r>
              <a:rPr lang="en-US" sz="4000" dirty="0"/>
              <a:t>Downzone vacant land in the area</a:t>
            </a:r>
          </a:p>
          <a:p>
            <a:pPr lvl="0"/>
            <a:endParaRPr lang="en-US" dirty="0"/>
          </a:p>
          <a:p>
            <a:pPr marL="285750" indent="-285750">
              <a:buFontTx/>
              <a:buChar char="-"/>
            </a:pPr>
            <a:endParaRPr lang="en-US" sz="3200" dirty="0"/>
          </a:p>
          <a:p>
            <a:pPr marL="285750" indent="-285750">
              <a:buFontTx/>
              <a:buChar char="-"/>
            </a:pPr>
            <a:endParaRPr 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73776AD-22C7-4BC1-9675-D98E75397AE2}"/>
              </a:ext>
            </a:extLst>
          </p:cNvPr>
          <p:cNvSpPr/>
          <p:nvPr/>
        </p:nvSpPr>
        <p:spPr>
          <a:xfrm>
            <a:off x="1219200" y="1955045"/>
            <a:ext cx="6096000" cy="2308324"/>
          </a:xfrm>
          <a:prstGeom prst="rect">
            <a:avLst/>
          </a:prstGeom>
        </p:spPr>
        <p:txBody>
          <a:bodyPr>
            <a:spAutoFit/>
          </a:bodyPr>
          <a:lstStyle/>
          <a:p>
            <a:pPr marL="285750" lvl="0" indent="-285750">
              <a:buFont typeface="Arial" panose="020B0604020202020204" pitchFamily="34" charset="0"/>
              <a:buChar char="•"/>
            </a:pPr>
            <a:r>
              <a:rPr lang="en-US" sz="3600" dirty="0"/>
              <a:t>Law</a:t>
            </a:r>
          </a:p>
          <a:p>
            <a:pPr marL="285750" lvl="0" indent="-285750">
              <a:buFont typeface="Arial" panose="020B0604020202020204" pitchFamily="34" charset="0"/>
              <a:buChar char="•"/>
            </a:pPr>
            <a:r>
              <a:rPr lang="en-US" sz="3600" dirty="0"/>
              <a:t>Public Health</a:t>
            </a:r>
          </a:p>
          <a:p>
            <a:pPr marL="285750" lvl="0" indent="-285750">
              <a:buFont typeface="Arial" panose="020B0604020202020204" pitchFamily="34" charset="0"/>
              <a:buChar char="•"/>
            </a:pPr>
            <a:r>
              <a:rPr lang="en-US" sz="3600" dirty="0"/>
              <a:t>Zoning Changes</a:t>
            </a:r>
          </a:p>
          <a:p>
            <a:pPr marL="285750" lvl="0" indent="-285750">
              <a:buFont typeface="Arial" panose="020B0604020202020204" pitchFamily="34" charset="0"/>
              <a:buChar char="•"/>
            </a:pPr>
            <a:r>
              <a:rPr lang="en-US" sz="3600" dirty="0"/>
              <a:t>Community Organizing</a:t>
            </a:r>
          </a:p>
        </p:txBody>
      </p:sp>
      <p:sp>
        <p:nvSpPr>
          <p:cNvPr id="4" name="Title 6">
            <a:extLst>
              <a:ext uri="{FF2B5EF4-FFF2-40B4-BE49-F238E27FC236}">
                <a16:creationId xmlns:a16="http://schemas.microsoft.com/office/drawing/2014/main" id="{027A248A-DCFA-4B9C-B70B-8B667EFAD266}"/>
              </a:ext>
            </a:extLst>
          </p:cNvPr>
          <p:cNvSpPr>
            <a:spLocks noGrp="1"/>
          </p:cNvSpPr>
          <p:nvPr>
            <p:ph type="title"/>
          </p:nvPr>
        </p:nvSpPr>
        <p:spPr>
          <a:xfrm>
            <a:off x="385763" y="342900"/>
            <a:ext cx="10515600" cy="1325563"/>
          </a:xfrm>
        </p:spPr>
        <p:txBody>
          <a:bodyPr/>
          <a:lstStyle/>
          <a:p>
            <a:r>
              <a:rPr lang="en-US" altLang="en-US" sz="3600" b="1" dirty="0">
                <a:solidFill>
                  <a:srgbClr val="92D050"/>
                </a:solidFill>
                <a:latin typeface="Arial" panose="020B0604020202020204" pitchFamily="34" charset="0"/>
                <a:cs typeface="Arial" panose="020B0604020202020204" pitchFamily="34" charset="0"/>
              </a:rPr>
              <a:t>Community Intervention Tactics:</a:t>
            </a:r>
          </a:p>
        </p:txBody>
      </p:sp>
    </p:spTree>
    <p:extLst>
      <p:ext uri="{BB962C8B-B14F-4D97-AF65-F5344CB8AC3E}">
        <p14:creationId xmlns:p14="http://schemas.microsoft.com/office/powerpoint/2010/main" val="32751464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5763" y="878353"/>
            <a:ext cx="11776075" cy="646331"/>
          </a:xfrm>
          <a:prstGeom prst="rect">
            <a:avLst/>
          </a:prstGeom>
          <a:noFill/>
        </p:spPr>
        <p:txBody>
          <a:bodyPr>
            <a:spAutoFit/>
          </a:bodyPr>
          <a:lstStyle/>
          <a:p>
            <a:pPr eaLnBrk="1" fontAlgn="auto" hangingPunct="1">
              <a:spcBef>
                <a:spcPts val="0"/>
              </a:spcBef>
              <a:spcAft>
                <a:spcPts val="0"/>
              </a:spcAft>
              <a:defRPr/>
            </a:pPr>
            <a:endParaRPr lang="en-US" dirty="0">
              <a:latin typeface="+mn-lt"/>
            </a:endParaRPr>
          </a:p>
          <a:p>
            <a:pPr eaLnBrk="1" fontAlgn="auto" hangingPunct="1">
              <a:spcBef>
                <a:spcPts val="0"/>
              </a:spcBef>
              <a:spcAft>
                <a:spcPts val="0"/>
              </a:spcAft>
              <a:defRPr/>
            </a:pPr>
            <a:endParaRPr lang="en-US" dirty="0">
              <a:latin typeface="+mn-lt"/>
            </a:endParaRPr>
          </a:p>
        </p:txBody>
      </p:sp>
      <p:sp>
        <p:nvSpPr>
          <p:cNvPr id="14" name="Title 6"/>
          <p:cNvSpPr txBox="1">
            <a:spLocks/>
          </p:cNvSpPr>
          <p:nvPr/>
        </p:nvSpPr>
        <p:spPr bwMode="auto">
          <a:xfrm>
            <a:off x="176213" y="61913"/>
            <a:ext cx="12015787"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defTabSz="912813" rtl="0" fontAlgn="base">
              <a:lnSpc>
                <a:spcPct val="90000"/>
              </a:lnSpc>
              <a:spcBef>
                <a:spcPct val="0"/>
              </a:spcBef>
              <a:spcAft>
                <a:spcPct val="0"/>
              </a:spcAft>
              <a:defRPr sz="4400" kern="1200">
                <a:solidFill>
                  <a:schemeClr val="tx1"/>
                </a:solidFill>
                <a:latin typeface="+mj-lt"/>
                <a:ea typeface="+mj-ea"/>
                <a:cs typeface="+mj-cs"/>
              </a:defRPr>
            </a:lvl1pPr>
            <a:lvl2pPr algn="l" defTabSz="912813" rtl="0" fontAlgn="base">
              <a:lnSpc>
                <a:spcPct val="90000"/>
              </a:lnSpc>
              <a:spcBef>
                <a:spcPct val="0"/>
              </a:spcBef>
              <a:spcAft>
                <a:spcPct val="0"/>
              </a:spcAft>
              <a:defRPr sz="4400">
                <a:solidFill>
                  <a:schemeClr val="tx1"/>
                </a:solidFill>
                <a:latin typeface="Calibri Light" panose="020F0302020204030204" pitchFamily="34" charset="0"/>
              </a:defRPr>
            </a:lvl2pPr>
            <a:lvl3pPr algn="l" defTabSz="912813" rtl="0" fontAlgn="base">
              <a:lnSpc>
                <a:spcPct val="90000"/>
              </a:lnSpc>
              <a:spcBef>
                <a:spcPct val="0"/>
              </a:spcBef>
              <a:spcAft>
                <a:spcPct val="0"/>
              </a:spcAft>
              <a:defRPr sz="4400">
                <a:solidFill>
                  <a:schemeClr val="tx1"/>
                </a:solidFill>
                <a:latin typeface="Calibri Light" panose="020F0302020204030204" pitchFamily="34" charset="0"/>
              </a:defRPr>
            </a:lvl3pPr>
            <a:lvl4pPr algn="l" defTabSz="912813" rtl="0" fontAlgn="base">
              <a:lnSpc>
                <a:spcPct val="90000"/>
              </a:lnSpc>
              <a:spcBef>
                <a:spcPct val="0"/>
              </a:spcBef>
              <a:spcAft>
                <a:spcPct val="0"/>
              </a:spcAft>
              <a:defRPr sz="4400">
                <a:solidFill>
                  <a:schemeClr val="tx1"/>
                </a:solidFill>
                <a:latin typeface="Calibri Light" panose="020F0302020204030204" pitchFamily="34" charset="0"/>
              </a:defRPr>
            </a:lvl4pPr>
            <a:lvl5pPr algn="l" defTabSz="912813" rtl="0" fontAlgn="base">
              <a:lnSpc>
                <a:spcPct val="90000"/>
              </a:lnSpc>
              <a:spcBef>
                <a:spcPct val="0"/>
              </a:spcBef>
              <a:spcAft>
                <a:spcPct val="0"/>
              </a:spcAft>
              <a:defRPr sz="4400">
                <a:solidFill>
                  <a:schemeClr val="tx1"/>
                </a:solidFill>
                <a:latin typeface="Calibri Light" panose="020F0302020204030204" pitchFamily="34" charset="0"/>
              </a:defRPr>
            </a:lvl5pPr>
            <a:lvl6pPr marL="457200" algn="l" defTabSz="912813"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defTabSz="912813"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defTabSz="912813"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defTabSz="912813" rtl="0" fontAlgn="base">
              <a:lnSpc>
                <a:spcPct val="90000"/>
              </a:lnSpc>
              <a:spcBef>
                <a:spcPct val="0"/>
              </a:spcBef>
              <a:spcAft>
                <a:spcPct val="0"/>
              </a:spcAft>
              <a:defRPr sz="4400">
                <a:solidFill>
                  <a:schemeClr val="tx1"/>
                </a:solidFill>
                <a:latin typeface="Calibri Light" panose="020F0302020204030204" pitchFamily="34" charset="0"/>
              </a:defRPr>
            </a:lvl9pPr>
          </a:lstStyle>
          <a:p>
            <a:pPr eaLnBrk="1" hangingPunct="1"/>
            <a:r>
              <a:rPr lang="en-US" altLang="en-US" sz="3600" b="1" dirty="0">
                <a:solidFill>
                  <a:srgbClr val="92D050"/>
                </a:solidFill>
                <a:latin typeface="Arial" panose="020B0604020202020204" pitchFamily="34" charset="0"/>
                <a:cs typeface="Arial" panose="020B0604020202020204" pitchFamily="34" charset="0"/>
              </a:rPr>
              <a:t>Community Intervention: Zoning Change</a:t>
            </a:r>
          </a:p>
        </p:txBody>
      </p:sp>
      <p:sp>
        <p:nvSpPr>
          <p:cNvPr id="15" name="TextBox 14"/>
          <p:cNvSpPr txBox="1"/>
          <p:nvPr/>
        </p:nvSpPr>
        <p:spPr>
          <a:xfrm>
            <a:off x="566050" y="956374"/>
            <a:ext cx="9329382" cy="5109091"/>
          </a:xfrm>
          <a:prstGeom prst="rect">
            <a:avLst/>
          </a:prstGeom>
          <a:noFill/>
        </p:spPr>
        <p:txBody>
          <a:bodyPr wrap="square" rtlCol="0">
            <a:spAutoFit/>
          </a:bodyPr>
          <a:lstStyle/>
          <a:p>
            <a:pPr marL="457200" indent="-457200">
              <a:buFont typeface="Arial" panose="020B0604020202020204" pitchFamily="34" charset="0"/>
              <a:buChar char="•"/>
            </a:pPr>
            <a:r>
              <a:rPr lang="en-US" sz="2800" dirty="0"/>
              <a:t>Show up </a:t>
            </a:r>
            <a:r>
              <a:rPr lang="en-US" sz="2800" dirty="0" err="1"/>
              <a:t>en</a:t>
            </a:r>
            <a:r>
              <a:rPr lang="en-US" sz="2800" dirty="0"/>
              <a:t> masse to City Council hearing(s)</a:t>
            </a:r>
          </a:p>
          <a:p>
            <a:pPr marL="457200" indent="-457200">
              <a:buFont typeface="Arial" panose="020B0604020202020204" pitchFamily="34" charset="0"/>
              <a:buChar char="•"/>
            </a:pPr>
            <a:endParaRPr lang="en-US" sz="2800" dirty="0"/>
          </a:p>
          <a:p>
            <a:pPr marL="457200" indent="-457200">
              <a:buFont typeface="Arial" panose="020B0604020202020204" pitchFamily="34" charset="0"/>
              <a:buChar char="•"/>
            </a:pPr>
            <a:r>
              <a:rPr lang="en-US" sz="2800" dirty="0"/>
              <a:t>Sometimes City Council will decide to postpone their vote, hoping that the people will forget to come to the next meeting and they can vote then with less public scrutiny.</a:t>
            </a:r>
          </a:p>
          <a:p>
            <a:endParaRPr lang="en-US" sz="2800" dirty="0"/>
          </a:p>
          <a:p>
            <a:pPr marL="457200" indent="-457200">
              <a:buFont typeface="Arial" panose="020B0604020202020204" pitchFamily="34" charset="0"/>
              <a:buChar char="•"/>
            </a:pPr>
            <a:r>
              <a:rPr lang="en-US" sz="2800" dirty="0"/>
              <a:t>Even if the proposal is voted down, watch for the developer or other proponent of the re-zoning to resurface. Be sure you keep names, addresses, phone numbers, or e-mail addresses you may have accumulated during the re-zoning opposition campaign.</a:t>
            </a:r>
          </a:p>
          <a:p>
            <a:pPr marL="285750" indent="-285750">
              <a:buFontTx/>
              <a:buChar char="-"/>
            </a:pPr>
            <a:endParaRPr lang="en-US" dirty="0"/>
          </a:p>
        </p:txBody>
      </p:sp>
    </p:spTree>
    <p:extLst>
      <p:ext uri="{BB962C8B-B14F-4D97-AF65-F5344CB8AC3E}">
        <p14:creationId xmlns:p14="http://schemas.microsoft.com/office/powerpoint/2010/main" val="29962182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6"/>
          <p:cNvSpPr>
            <a:spLocks noGrp="1"/>
          </p:cNvSpPr>
          <p:nvPr>
            <p:ph type="title"/>
          </p:nvPr>
        </p:nvSpPr>
        <p:spPr>
          <a:xfrm>
            <a:off x="442913" y="608013"/>
            <a:ext cx="4529137" cy="3771900"/>
          </a:xfrm>
        </p:spPr>
        <p:txBody>
          <a:bodyPr/>
          <a:lstStyle/>
          <a:p>
            <a:r>
              <a:rPr lang="en-US" altLang="en-US" sz="4800" b="1" dirty="0" smtClean="0">
                <a:solidFill>
                  <a:srgbClr val="92D050"/>
                </a:solidFill>
                <a:latin typeface="Arial" panose="020B0604020202020204" pitchFamily="34" charset="0"/>
                <a:cs typeface="Arial" panose="020B0604020202020204" pitchFamily="34" charset="0"/>
              </a:rPr>
              <a:t>Comparing Current Site to Proposed Site:</a:t>
            </a:r>
            <a:r>
              <a:rPr lang="en-US" altLang="en-US" sz="4800" b="1" dirty="0">
                <a:solidFill>
                  <a:srgbClr val="92D050"/>
                </a:solidFill>
                <a:latin typeface="Arial" panose="020B0604020202020204" pitchFamily="34" charset="0"/>
                <a:cs typeface="Arial" panose="020B0604020202020204" pitchFamily="34" charset="0"/>
              </a:rPr>
              <a:t/>
            </a:r>
            <a:br>
              <a:rPr lang="en-US" altLang="en-US" sz="4800" b="1" dirty="0">
                <a:solidFill>
                  <a:srgbClr val="92D050"/>
                </a:solidFill>
                <a:latin typeface="Arial" panose="020B0604020202020204" pitchFamily="34" charset="0"/>
                <a:cs typeface="Arial" panose="020B0604020202020204" pitchFamily="34" charset="0"/>
              </a:rPr>
            </a:br>
            <a:r>
              <a:rPr lang="en-US" altLang="en-US" sz="4800" b="1" dirty="0">
                <a:solidFill>
                  <a:srgbClr val="92D050"/>
                </a:solidFill>
                <a:latin typeface="Arial" panose="020B0604020202020204" pitchFamily="34" charset="0"/>
                <a:cs typeface="Arial" panose="020B0604020202020204" pitchFamily="34" charset="0"/>
              </a:rPr>
              <a:t/>
            </a:r>
            <a:br>
              <a:rPr lang="en-US" altLang="en-US" sz="4800" b="1" dirty="0">
                <a:solidFill>
                  <a:srgbClr val="92D050"/>
                </a:solidFill>
                <a:latin typeface="Arial" panose="020B0604020202020204" pitchFamily="34" charset="0"/>
                <a:cs typeface="Arial" panose="020B0604020202020204" pitchFamily="34" charset="0"/>
              </a:rPr>
            </a:br>
            <a:r>
              <a:rPr lang="en-US" altLang="en-US" sz="4800" b="1" dirty="0">
                <a:solidFill>
                  <a:srgbClr val="92D050"/>
                </a:solidFill>
                <a:latin typeface="Arial" panose="020B0604020202020204" pitchFamily="34" charset="0"/>
                <a:cs typeface="Arial" panose="020B0604020202020204" pitchFamily="34" charset="0"/>
              </a:rPr>
              <a:t>2016 Income</a:t>
            </a:r>
          </a:p>
        </p:txBody>
      </p:sp>
      <p:sp>
        <p:nvSpPr>
          <p:cNvPr id="17411" name="Content Placeholder 2"/>
          <p:cNvSpPr txBox="1">
            <a:spLocks/>
          </p:cNvSpPr>
          <p:nvPr/>
        </p:nvSpPr>
        <p:spPr bwMode="auto">
          <a:xfrm>
            <a:off x="838200" y="1635125"/>
            <a:ext cx="6200775"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914400" eaLnBrk="1" hangingPunct="1">
              <a:buFont typeface="Arial" panose="020B0604020202020204" pitchFamily="34" charset="0"/>
              <a:buNone/>
            </a:pPr>
            <a:endParaRPr lang="en-US" altLang="en-US">
              <a:latin typeface="Arial" panose="020B0604020202020204" pitchFamily="34" charset="0"/>
              <a:cs typeface="Arial" panose="020B0604020202020204" pitchFamily="34" charset="0"/>
            </a:endParaRPr>
          </a:p>
        </p:txBody>
      </p:sp>
      <p:pic>
        <p:nvPicPr>
          <p:cNvPr id="17412"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340475" y="0"/>
            <a:ext cx="52641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6"/>
          <p:cNvSpPr>
            <a:spLocks noGrp="1"/>
          </p:cNvSpPr>
          <p:nvPr>
            <p:ph type="title"/>
          </p:nvPr>
        </p:nvSpPr>
        <p:spPr>
          <a:xfrm>
            <a:off x="862013" y="-781050"/>
            <a:ext cx="4338637" cy="5962650"/>
          </a:xfrm>
        </p:spPr>
        <p:txBody>
          <a:bodyPr/>
          <a:lstStyle/>
          <a:p>
            <a:r>
              <a:rPr lang="en-US" altLang="en-US" sz="4800" b="1">
                <a:solidFill>
                  <a:srgbClr val="92D050"/>
                </a:solidFill>
                <a:latin typeface="Arial" panose="020B0604020202020204" pitchFamily="34" charset="0"/>
                <a:cs typeface="Arial" panose="020B0604020202020204" pitchFamily="34" charset="0"/>
              </a:rPr>
              <a:t>Change in income near proposed site</a:t>
            </a:r>
          </a:p>
        </p:txBody>
      </p:sp>
      <p:pic>
        <p:nvPicPr>
          <p:cNvPr id="16387"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200775" y="0"/>
            <a:ext cx="5362575" cy="695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Content Placeholder 2"/>
          <p:cNvSpPr txBox="1">
            <a:spLocks/>
          </p:cNvSpPr>
          <p:nvPr/>
        </p:nvSpPr>
        <p:spPr bwMode="auto">
          <a:xfrm>
            <a:off x="838200" y="1635125"/>
            <a:ext cx="6200775"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914400" eaLnBrk="1" hangingPunct="1">
              <a:buFont typeface="Arial" panose="020B0604020202020204" pitchFamily="34" charset="0"/>
              <a:buNone/>
            </a:pPr>
            <a:endParaRPr lang="en-US" altLang="en-US">
              <a:latin typeface="Arial" panose="020B0604020202020204" pitchFamily="34" charset="0"/>
              <a:cs typeface="Arial" panose="020B0604020202020204" pitchFamily="34" charset="0"/>
            </a:endParaRPr>
          </a:p>
        </p:txBody>
      </p:sp>
      <p:sp>
        <p:nvSpPr>
          <p:cNvPr id="18435" name="Title 6"/>
          <p:cNvSpPr>
            <a:spLocks noGrp="1"/>
          </p:cNvSpPr>
          <p:nvPr>
            <p:ph type="title"/>
          </p:nvPr>
        </p:nvSpPr>
        <p:spPr>
          <a:xfrm>
            <a:off x="442913" y="608013"/>
            <a:ext cx="4529137" cy="3771900"/>
          </a:xfrm>
        </p:spPr>
        <p:txBody>
          <a:bodyPr/>
          <a:lstStyle/>
          <a:p>
            <a:r>
              <a:rPr lang="en-US" altLang="en-US" sz="4800" b="1" dirty="0">
                <a:solidFill>
                  <a:srgbClr val="92D050"/>
                </a:solidFill>
                <a:latin typeface="Arial" panose="020B0604020202020204" pitchFamily="34" charset="0"/>
                <a:cs typeface="Arial" panose="020B0604020202020204" pitchFamily="34" charset="0"/>
              </a:rPr>
              <a:t>Proposed Site:</a:t>
            </a:r>
            <a:br>
              <a:rPr lang="en-US" altLang="en-US" sz="4800" b="1" dirty="0">
                <a:solidFill>
                  <a:srgbClr val="92D050"/>
                </a:solidFill>
                <a:latin typeface="Arial" panose="020B0604020202020204" pitchFamily="34" charset="0"/>
                <a:cs typeface="Arial" panose="020B0604020202020204" pitchFamily="34" charset="0"/>
              </a:rPr>
            </a:br>
            <a:r>
              <a:rPr lang="en-US" altLang="en-US" sz="4800" b="1" dirty="0">
                <a:solidFill>
                  <a:srgbClr val="92D050"/>
                </a:solidFill>
                <a:latin typeface="Arial" panose="020B0604020202020204" pitchFamily="34" charset="0"/>
                <a:cs typeface="Arial" panose="020B0604020202020204" pitchFamily="34" charset="0"/>
              </a:rPr>
              <a:t/>
            </a:r>
            <a:br>
              <a:rPr lang="en-US" altLang="en-US" sz="4800" b="1" dirty="0">
                <a:solidFill>
                  <a:srgbClr val="92D050"/>
                </a:solidFill>
                <a:latin typeface="Arial" panose="020B0604020202020204" pitchFamily="34" charset="0"/>
                <a:cs typeface="Arial" panose="020B0604020202020204" pitchFamily="34" charset="0"/>
              </a:rPr>
            </a:br>
            <a:r>
              <a:rPr lang="en-US" altLang="en-US" sz="4800" b="1" dirty="0">
                <a:solidFill>
                  <a:srgbClr val="92D050"/>
                </a:solidFill>
                <a:latin typeface="Arial" panose="020B0604020202020204" pitchFamily="34" charset="0"/>
                <a:cs typeface="Arial" panose="020B0604020202020204" pitchFamily="34" charset="0"/>
              </a:rPr>
              <a:t>Latino Population</a:t>
            </a:r>
          </a:p>
        </p:txBody>
      </p:sp>
      <p:pic>
        <p:nvPicPr>
          <p:cNvPr id="18436"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049963" y="0"/>
            <a:ext cx="5246687"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Content Placeholder 2"/>
          <p:cNvSpPr txBox="1">
            <a:spLocks/>
          </p:cNvSpPr>
          <p:nvPr/>
        </p:nvSpPr>
        <p:spPr bwMode="auto">
          <a:xfrm>
            <a:off x="838200" y="1635125"/>
            <a:ext cx="6200775"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914400" eaLnBrk="1" hangingPunct="1">
              <a:buFont typeface="Arial" panose="020B0604020202020204" pitchFamily="34" charset="0"/>
              <a:buNone/>
            </a:pPr>
            <a:endParaRPr lang="en-US" altLang="en-US">
              <a:latin typeface="Arial" panose="020B0604020202020204" pitchFamily="34" charset="0"/>
              <a:cs typeface="Arial" panose="020B0604020202020204" pitchFamily="34" charset="0"/>
            </a:endParaRPr>
          </a:p>
        </p:txBody>
      </p:sp>
      <p:sp>
        <p:nvSpPr>
          <p:cNvPr id="19459" name="Title 6"/>
          <p:cNvSpPr txBox="1">
            <a:spLocks/>
          </p:cNvSpPr>
          <p:nvPr/>
        </p:nvSpPr>
        <p:spPr bwMode="auto">
          <a:xfrm>
            <a:off x="442913" y="608013"/>
            <a:ext cx="4529137" cy="377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912813">
              <a:defRPr>
                <a:solidFill>
                  <a:schemeClr val="tx1"/>
                </a:solidFill>
                <a:latin typeface="Calibri" panose="020F0502020204030204" pitchFamily="34" charset="0"/>
              </a:defRPr>
            </a:lvl1pPr>
            <a:lvl2pPr marL="742950" indent="-285750" defTabSz="912813">
              <a:defRPr>
                <a:solidFill>
                  <a:schemeClr val="tx1"/>
                </a:solidFill>
                <a:latin typeface="Calibri" panose="020F0502020204030204" pitchFamily="34" charset="0"/>
              </a:defRPr>
            </a:lvl2pPr>
            <a:lvl3pPr marL="1143000" indent="-228600" defTabSz="912813">
              <a:defRPr>
                <a:solidFill>
                  <a:schemeClr val="tx1"/>
                </a:solidFill>
                <a:latin typeface="Calibri" panose="020F0502020204030204" pitchFamily="34" charset="0"/>
              </a:defRPr>
            </a:lvl3pPr>
            <a:lvl4pPr marL="1600200" indent="-228600" defTabSz="912813">
              <a:defRPr>
                <a:solidFill>
                  <a:schemeClr val="tx1"/>
                </a:solidFill>
                <a:latin typeface="Calibri" panose="020F0502020204030204" pitchFamily="34" charset="0"/>
              </a:defRPr>
            </a:lvl4pPr>
            <a:lvl5pPr marL="2057400" indent="-228600" defTabSz="912813">
              <a:defRPr>
                <a:solidFill>
                  <a:schemeClr val="tx1"/>
                </a:solidFill>
                <a:latin typeface="Calibri" panose="020F0502020204030204" pitchFamily="34" charset="0"/>
              </a:defRPr>
            </a:lvl5pPr>
            <a:lvl6pPr marL="2514600" indent="-228600" defTabSz="912813" fontAlgn="base">
              <a:spcBef>
                <a:spcPct val="0"/>
              </a:spcBef>
              <a:spcAft>
                <a:spcPct val="0"/>
              </a:spcAft>
              <a:defRPr>
                <a:solidFill>
                  <a:schemeClr val="tx1"/>
                </a:solidFill>
                <a:latin typeface="Calibri" panose="020F0502020204030204" pitchFamily="34" charset="0"/>
              </a:defRPr>
            </a:lvl6pPr>
            <a:lvl7pPr marL="2971800" indent="-228600" defTabSz="912813" fontAlgn="base">
              <a:spcBef>
                <a:spcPct val="0"/>
              </a:spcBef>
              <a:spcAft>
                <a:spcPct val="0"/>
              </a:spcAft>
              <a:defRPr>
                <a:solidFill>
                  <a:schemeClr val="tx1"/>
                </a:solidFill>
                <a:latin typeface="Calibri" panose="020F0502020204030204" pitchFamily="34" charset="0"/>
              </a:defRPr>
            </a:lvl7pPr>
            <a:lvl8pPr marL="3429000" indent="-228600" defTabSz="912813" fontAlgn="base">
              <a:spcBef>
                <a:spcPct val="0"/>
              </a:spcBef>
              <a:spcAft>
                <a:spcPct val="0"/>
              </a:spcAft>
              <a:defRPr>
                <a:solidFill>
                  <a:schemeClr val="tx1"/>
                </a:solidFill>
                <a:latin typeface="Calibri" panose="020F0502020204030204" pitchFamily="34" charset="0"/>
              </a:defRPr>
            </a:lvl8pPr>
            <a:lvl9pPr marL="3886200" indent="-228600" defTabSz="912813" fontAlgn="base">
              <a:spcBef>
                <a:spcPct val="0"/>
              </a:spcBef>
              <a:spcAft>
                <a:spcPct val="0"/>
              </a:spcAft>
              <a:defRPr>
                <a:solidFill>
                  <a:schemeClr val="tx1"/>
                </a:solidFill>
                <a:latin typeface="Calibri" panose="020F0502020204030204" pitchFamily="34" charset="0"/>
              </a:defRPr>
            </a:lvl9pPr>
          </a:lstStyle>
          <a:p>
            <a:pPr eaLnBrk="1" hangingPunct="1">
              <a:lnSpc>
                <a:spcPct val="90000"/>
              </a:lnSpc>
            </a:pPr>
            <a:r>
              <a:rPr lang="en-US" altLang="en-US" sz="4800" b="1">
                <a:solidFill>
                  <a:srgbClr val="92D050"/>
                </a:solidFill>
                <a:latin typeface="Arial" panose="020B0604020202020204" pitchFamily="34" charset="0"/>
                <a:cs typeface="Arial" panose="020B0604020202020204" pitchFamily="34" charset="0"/>
              </a:rPr>
              <a:t>Proposed Site:</a:t>
            </a:r>
            <a:br>
              <a:rPr lang="en-US" altLang="en-US" sz="4800" b="1">
                <a:solidFill>
                  <a:srgbClr val="92D050"/>
                </a:solidFill>
                <a:latin typeface="Arial" panose="020B0604020202020204" pitchFamily="34" charset="0"/>
                <a:cs typeface="Arial" panose="020B0604020202020204" pitchFamily="34" charset="0"/>
              </a:rPr>
            </a:br>
            <a:r>
              <a:rPr lang="en-US" altLang="en-US" sz="4800" b="1">
                <a:solidFill>
                  <a:srgbClr val="92D050"/>
                </a:solidFill>
                <a:latin typeface="Arial" panose="020B0604020202020204" pitchFamily="34" charset="0"/>
                <a:cs typeface="Arial" panose="020B0604020202020204" pitchFamily="34" charset="0"/>
              </a:rPr>
              <a:t/>
            </a:r>
            <a:br>
              <a:rPr lang="en-US" altLang="en-US" sz="4800" b="1">
                <a:solidFill>
                  <a:srgbClr val="92D050"/>
                </a:solidFill>
                <a:latin typeface="Arial" panose="020B0604020202020204" pitchFamily="34" charset="0"/>
                <a:cs typeface="Arial" panose="020B0604020202020204" pitchFamily="34" charset="0"/>
              </a:rPr>
            </a:br>
            <a:r>
              <a:rPr lang="en-US" altLang="en-US" sz="4800" b="1">
                <a:solidFill>
                  <a:srgbClr val="92D050"/>
                </a:solidFill>
                <a:latin typeface="Arial" panose="020B0604020202020204" pitchFamily="34" charset="0"/>
                <a:cs typeface="Arial" panose="020B0604020202020204" pitchFamily="34" charset="0"/>
              </a:rPr>
              <a:t>Youth Population</a:t>
            </a:r>
          </a:p>
        </p:txBody>
      </p:sp>
      <p:pic>
        <p:nvPicPr>
          <p:cNvPr id="19460"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202363" y="0"/>
            <a:ext cx="52736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Content Placeholder 2"/>
          <p:cNvSpPr txBox="1">
            <a:spLocks/>
          </p:cNvSpPr>
          <p:nvPr/>
        </p:nvSpPr>
        <p:spPr bwMode="auto">
          <a:xfrm>
            <a:off x="838200" y="1635125"/>
            <a:ext cx="6200775"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914400" eaLnBrk="1" hangingPunct="1">
              <a:buFont typeface="Arial" panose="020B0604020202020204" pitchFamily="34" charset="0"/>
              <a:buNone/>
            </a:pPr>
            <a:endParaRPr lang="en-US" altLang="en-US">
              <a:latin typeface="Arial" panose="020B0604020202020204" pitchFamily="34" charset="0"/>
              <a:cs typeface="Arial" panose="020B0604020202020204" pitchFamily="34" charset="0"/>
            </a:endParaRPr>
          </a:p>
        </p:txBody>
      </p:sp>
      <p:sp>
        <p:nvSpPr>
          <p:cNvPr id="20483" name="Title 6"/>
          <p:cNvSpPr txBox="1">
            <a:spLocks/>
          </p:cNvSpPr>
          <p:nvPr/>
        </p:nvSpPr>
        <p:spPr bwMode="auto">
          <a:xfrm>
            <a:off x="442913" y="608013"/>
            <a:ext cx="4529137" cy="377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912813">
              <a:defRPr>
                <a:solidFill>
                  <a:schemeClr val="tx1"/>
                </a:solidFill>
                <a:latin typeface="Calibri" panose="020F0502020204030204" pitchFamily="34" charset="0"/>
              </a:defRPr>
            </a:lvl1pPr>
            <a:lvl2pPr marL="742950" indent="-285750" defTabSz="912813">
              <a:defRPr>
                <a:solidFill>
                  <a:schemeClr val="tx1"/>
                </a:solidFill>
                <a:latin typeface="Calibri" panose="020F0502020204030204" pitchFamily="34" charset="0"/>
              </a:defRPr>
            </a:lvl2pPr>
            <a:lvl3pPr marL="1143000" indent="-228600" defTabSz="912813">
              <a:defRPr>
                <a:solidFill>
                  <a:schemeClr val="tx1"/>
                </a:solidFill>
                <a:latin typeface="Calibri" panose="020F0502020204030204" pitchFamily="34" charset="0"/>
              </a:defRPr>
            </a:lvl3pPr>
            <a:lvl4pPr marL="1600200" indent="-228600" defTabSz="912813">
              <a:defRPr>
                <a:solidFill>
                  <a:schemeClr val="tx1"/>
                </a:solidFill>
                <a:latin typeface="Calibri" panose="020F0502020204030204" pitchFamily="34" charset="0"/>
              </a:defRPr>
            </a:lvl4pPr>
            <a:lvl5pPr marL="2057400" indent="-228600" defTabSz="912813">
              <a:defRPr>
                <a:solidFill>
                  <a:schemeClr val="tx1"/>
                </a:solidFill>
                <a:latin typeface="Calibri" panose="020F0502020204030204" pitchFamily="34" charset="0"/>
              </a:defRPr>
            </a:lvl5pPr>
            <a:lvl6pPr marL="2514600" indent="-228600" defTabSz="912813" fontAlgn="base">
              <a:spcBef>
                <a:spcPct val="0"/>
              </a:spcBef>
              <a:spcAft>
                <a:spcPct val="0"/>
              </a:spcAft>
              <a:defRPr>
                <a:solidFill>
                  <a:schemeClr val="tx1"/>
                </a:solidFill>
                <a:latin typeface="Calibri" panose="020F0502020204030204" pitchFamily="34" charset="0"/>
              </a:defRPr>
            </a:lvl6pPr>
            <a:lvl7pPr marL="2971800" indent="-228600" defTabSz="912813" fontAlgn="base">
              <a:spcBef>
                <a:spcPct val="0"/>
              </a:spcBef>
              <a:spcAft>
                <a:spcPct val="0"/>
              </a:spcAft>
              <a:defRPr>
                <a:solidFill>
                  <a:schemeClr val="tx1"/>
                </a:solidFill>
                <a:latin typeface="Calibri" panose="020F0502020204030204" pitchFamily="34" charset="0"/>
              </a:defRPr>
            </a:lvl7pPr>
            <a:lvl8pPr marL="3429000" indent="-228600" defTabSz="912813" fontAlgn="base">
              <a:spcBef>
                <a:spcPct val="0"/>
              </a:spcBef>
              <a:spcAft>
                <a:spcPct val="0"/>
              </a:spcAft>
              <a:defRPr>
                <a:solidFill>
                  <a:schemeClr val="tx1"/>
                </a:solidFill>
                <a:latin typeface="Calibri" panose="020F0502020204030204" pitchFamily="34" charset="0"/>
              </a:defRPr>
            </a:lvl8pPr>
            <a:lvl9pPr marL="3886200" indent="-228600" defTabSz="912813" fontAlgn="base">
              <a:spcBef>
                <a:spcPct val="0"/>
              </a:spcBef>
              <a:spcAft>
                <a:spcPct val="0"/>
              </a:spcAft>
              <a:defRPr>
                <a:solidFill>
                  <a:schemeClr val="tx1"/>
                </a:solidFill>
                <a:latin typeface="Calibri" panose="020F0502020204030204" pitchFamily="34" charset="0"/>
              </a:defRPr>
            </a:lvl9pPr>
          </a:lstStyle>
          <a:p>
            <a:pPr eaLnBrk="1" hangingPunct="1">
              <a:lnSpc>
                <a:spcPct val="90000"/>
              </a:lnSpc>
            </a:pPr>
            <a:r>
              <a:rPr lang="en-US" altLang="en-US" sz="4800" b="1">
                <a:solidFill>
                  <a:srgbClr val="92D050"/>
                </a:solidFill>
                <a:latin typeface="Arial" panose="020B0604020202020204" pitchFamily="34" charset="0"/>
                <a:cs typeface="Arial" panose="020B0604020202020204" pitchFamily="34" charset="0"/>
              </a:rPr>
              <a:t>Proposed Site:</a:t>
            </a:r>
            <a:br>
              <a:rPr lang="en-US" altLang="en-US" sz="4800" b="1">
                <a:solidFill>
                  <a:srgbClr val="92D050"/>
                </a:solidFill>
                <a:latin typeface="Arial" panose="020B0604020202020204" pitchFamily="34" charset="0"/>
                <a:cs typeface="Arial" panose="020B0604020202020204" pitchFamily="34" charset="0"/>
              </a:rPr>
            </a:br>
            <a:r>
              <a:rPr lang="en-US" altLang="en-US" sz="4800" b="1">
                <a:solidFill>
                  <a:srgbClr val="92D050"/>
                </a:solidFill>
                <a:latin typeface="Arial" panose="020B0604020202020204" pitchFamily="34" charset="0"/>
                <a:cs typeface="Arial" panose="020B0604020202020204" pitchFamily="34" charset="0"/>
              </a:rPr>
              <a:t/>
            </a:r>
            <a:br>
              <a:rPr lang="en-US" altLang="en-US" sz="4800" b="1">
                <a:solidFill>
                  <a:srgbClr val="92D050"/>
                </a:solidFill>
                <a:latin typeface="Arial" panose="020B0604020202020204" pitchFamily="34" charset="0"/>
                <a:cs typeface="Arial" panose="020B0604020202020204" pitchFamily="34" charset="0"/>
              </a:rPr>
            </a:br>
            <a:r>
              <a:rPr lang="en-US" altLang="en-US" sz="4800" b="1">
                <a:solidFill>
                  <a:srgbClr val="92D050"/>
                </a:solidFill>
                <a:latin typeface="Arial" panose="020B0604020202020204" pitchFamily="34" charset="0"/>
                <a:cs typeface="Arial" panose="020B0604020202020204" pitchFamily="34" charset="0"/>
              </a:rPr>
              <a:t>Elderly</a:t>
            </a:r>
          </a:p>
          <a:p>
            <a:pPr eaLnBrk="1" hangingPunct="1">
              <a:lnSpc>
                <a:spcPct val="90000"/>
              </a:lnSpc>
            </a:pPr>
            <a:r>
              <a:rPr lang="en-US" altLang="en-US" sz="4800" b="1">
                <a:solidFill>
                  <a:srgbClr val="92D050"/>
                </a:solidFill>
                <a:latin typeface="Arial" panose="020B0604020202020204" pitchFamily="34" charset="0"/>
                <a:cs typeface="Arial" panose="020B0604020202020204" pitchFamily="34" charset="0"/>
              </a:rPr>
              <a:t>Population</a:t>
            </a:r>
          </a:p>
        </p:txBody>
      </p:sp>
      <p:pic>
        <p:nvPicPr>
          <p:cNvPr id="20484"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116638" y="0"/>
            <a:ext cx="52546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192101" y="429537"/>
            <a:ext cx="10473339" cy="810478"/>
          </a:xfrm>
          <a:prstGeom prst="rect">
            <a:avLst/>
          </a:prstGeom>
          <a:noFill/>
        </p:spPr>
        <p:txBody>
          <a:bodyPr wrap="square" rtlCol="0">
            <a:spAutoFit/>
          </a:bodyPr>
          <a:lstStyle/>
          <a:p>
            <a:pPr>
              <a:lnSpc>
                <a:spcPts val="2800"/>
              </a:lnSpc>
            </a:pPr>
            <a:r>
              <a:rPr lang="en-US" sz="4000" spc="-60" dirty="0">
                <a:solidFill>
                  <a:srgbClr val="70AD47"/>
                </a:solidFill>
                <a:latin typeface="Arial Black"/>
                <a:cs typeface="Arial Black"/>
              </a:rPr>
              <a:t>Tax Increment Financing (TIF)</a:t>
            </a:r>
          </a:p>
          <a:p>
            <a:pPr>
              <a:lnSpc>
                <a:spcPts val="2800"/>
              </a:lnSpc>
            </a:pPr>
            <a:endParaRPr lang="en-US" sz="4000" spc="-60" dirty="0">
              <a:solidFill>
                <a:srgbClr val="70AD47"/>
              </a:solidFill>
              <a:latin typeface="Arial Black"/>
              <a:cs typeface="Arial Black"/>
            </a:endParaRPr>
          </a:p>
        </p:txBody>
      </p:sp>
      <p:sp>
        <p:nvSpPr>
          <p:cNvPr id="3" name="Rectangle 2"/>
          <p:cNvSpPr/>
          <p:nvPr/>
        </p:nvSpPr>
        <p:spPr>
          <a:xfrm>
            <a:off x="957416" y="967857"/>
            <a:ext cx="10559441" cy="4832092"/>
          </a:xfrm>
          <a:prstGeom prst="rect">
            <a:avLst/>
          </a:prstGeom>
        </p:spPr>
        <p:txBody>
          <a:bodyPr wrap="square">
            <a:spAutoFit/>
          </a:bodyPr>
          <a:lstStyle/>
          <a:p>
            <a:pPr marL="457200" indent="-457200">
              <a:buFont typeface="Arial" panose="020B0604020202020204" pitchFamily="34" charset="0"/>
              <a:buChar char="•"/>
            </a:pPr>
            <a:r>
              <a:rPr lang="en-US" sz="2800" dirty="0"/>
              <a:t>TIF is an economic development tool that </a:t>
            </a:r>
            <a:r>
              <a:rPr lang="en-US" sz="2800" dirty="0" smtClean="0"/>
              <a:t>municipalities </a:t>
            </a:r>
            <a:r>
              <a:rPr lang="en-US" sz="2800" dirty="0"/>
              <a:t>can implement. </a:t>
            </a:r>
          </a:p>
          <a:p>
            <a:pPr marL="457200" indent="-457200">
              <a:buFont typeface="Arial" panose="020B0604020202020204" pitchFamily="34" charset="0"/>
              <a:buChar char="•"/>
            </a:pPr>
            <a:endParaRPr lang="en-US" sz="2800" dirty="0"/>
          </a:p>
          <a:p>
            <a:pPr marL="457200" indent="-457200">
              <a:buFont typeface="Arial" panose="020B0604020202020204" pitchFamily="34" charset="0"/>
              <a:buChar char="•"/>
            </a:pPr>
            <a:r>
              <a:rPr lang="en-US" sz="2800" dirty="0"/>
              <a:t>TIF seeks to capture future property tax increases to finance development. </a:t>
            </a:r>
          </a:p>
          <a:p>
            <a:pPr marL="457200" indent="-457200">
              <a:buFont typeface="Arial" panose="020B0604020202020204" pitchFamily="34" charset="0"/>
              <a:buChar char="•"/>
            </a:pPr>
            <a:endParaRPr lang="en-US" sz="2800" dirty="0"/>
          </a:p>
          <a:p>
            <a:pPr marL="457200" indent="-457200">
              <a:buFont typeface="Arial" panose="020B0604020202020204" pitchFamily="34" charset="0"/>
              <a:buChar char="•"/>
            </a:pPr>
            <a:r>
              <a:rPr lang="en-US" sz="2800" dirty="0"/>
              <a:t>The program is typically used to issue bonds (debt), along with spending. </a:t>
            </a:r>
          </a:p>
          <a:p>
            <a:pPr marL="457200" indent="-457200">
              <a:buFont typeface="Arial" panose="020B0604020202020204" pitchFamily="34" charset="0"/>
              <a:buChar char="•"/>
            </a:pPr>
            <a:endParaRPr lang="en-US" sz="2800" dirty="0"/>
          </a:p>
          <a:p>
            <a:pPr marL="457200" indent="-457200">
              <a:buFont typeface="Arial" panose="020B0604020202020204" pitchFamily="34" charset="0"/>
              <a:buChar char="•"/>
            </a:pPr>
            <a:r>
              <a:rPr lang="en-US" sz="2800" dirty="0"/>
              <a:t>Spending is traditionally meant for discretionary infrastructure or public-private partnership </a:t>
            </a:r>
            <a:r>
              <a:rPr lang="en-US" sz="2800" dirty="0" smtClean="0"/>
              <a:t>development deals based on a plan. </a:t>
            </a:r>
          </a:p>
        </p:txBody>
      </p:sp>
    </p:spTree>
    <p:extLst>
      <p:ext uri="{BB962C8B-B14F-4D97-AF65-F5344CB8AC3E}">
        <p14:creationId xmlns:p14="http://schemas.microsoft.com/office/powerpoint/2010/main" val="374457285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29AF8C"/>
      </a:accent1>
      <a:accent2>
        <a:srgbClr val="97BE49"/>
      </a:accent2>
      <a:accent3>
        <a:srgbClr val="3D9CCC"/>
      </a:accent3>
      <a:accent4>
        <a:srgbClr val="7C60C6"/>
      </a:accent4>
      <a:accent5>
        <a:srgbClr val="C9492C"/>
      </a:accent5>
      <a:accent6>
        <a:srgbClr val="D58C2E"/>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mographics.potx" id="{610CB276-DD76-46AD-B8A1-FE829066452E}" vid="{6ABA33DB-B83B-4BDC-9D40-21D4B89B6C9B}"/>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29AF8C"/>
      </a:accent1>
      <a:accent2>
        <a:srgbClr val="97BE49"/>
      </a:accent2>
      <a:accent3>
        <a:srgbClr val="3D9CCC"/>
      </a:accent3>
      <a:accent4>
        <a:srgbClr val="7C60C6"/>
      </a:accent4>
      <a:accent5>
        <a:srgbClr val="C9492C"/>
      </a:accent5>
      <a:accent6>
        <a:srgbClr val="D58C2E"/>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3E4F19A7-A959-40BB-972C-4880BAF8EB09}"/>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6502</TotalTime>
  <Words>910</Words>
  <Application>Microsoft Office PowerPoint</Application>
  <PresentationFormat>Widescreen</PresentationFormat>
  <Paragraphs>170</Paragraphs>
  <Slides>32</Slides>
  <Notes>7</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32</vt:i4>
      </vt:variant>
    </vt:vector>
  </HeadingPairs>
  <TitlesOfParts>
    <vt:vector size="39" baseType="lpstr">
      <vt:lpstr>Arial</vt:lpstr>
      <vt:lpstr>Arial Black</vt:lpstr>
      <vt:lpstr>Calibri</vt:lpstr>
      <vt:lpstr>Calibri Light</vt:lpstr>
      <vt:lpstr>Times New Roman</vt:lpstr>
      <vt:lpstr>Office Theme</vt:lpstr>
      <vt:lpstr>1_Office Theme</vt:lpstr>
      <vt:lpstr>Southeast Environmental Task Force Workshop</vt:lpstr>
      <vt:lpstr>Demographics Within One Mile Radius of Both Sites</vt:lpstr>
      <vt:lpstr>Demographics Continued</vt:lpstr>
      <vt:lpstr>Comparing Current Site to Proposed Site:  2016 Income</vt:lpstr>
      <vt:lpstr>Change in income near proposed site</vt:lpstr>
      <vt:lpstr>Proposed Site:  Latino Population</vt:lpstr>
      <vt:lpstr>PowerPoint Presentation</vt:lpstr>
      <vt:lpstr>PowerPoint Presentation</vt:lpstr>
      <vt:lpstr>PowerPoint Presentation</vt:lpstr>
      <vt:lpstr>PowerPoint Presentation</vt:lpstr>
      <vt:lpstr>PowerPoint Presentation</vt:lpstr>
      <vt:lpstr>What is Zoning? </vt:lpstr>
      <vt:lpstr>Types of Zoning</vt:lpstr>
      <vt:lpstr>Who’s Who in Zoning</vt:lpstr>
      <vt:lpstr>Common Special Cases</vt:lpstr>
      <vt:lpstr>Planned Manufacturing Districts</vt:lpstr>
      <vt:lpstr>PowerPoint Presentation</vt:lpstr>
      <vt:lpstr>PowerPoint Presentation</vt:lpstr>
      <vt:lpstr>Good and Bad of PMDs </vt:lpstr>
      <vt:lpstr>Industrial Corridors</vt:lpstr>
      <vt:lpstr>Good and Bad of Industrial Corridors </vt:lpstr>
      <vt:lpstr>Calumet Region Land Use 2013</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Big and Bold Ideas:</vt:lpstr>
      <vt:lpstr>Community Intervention Tactics: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Kursman, Jessica Shannon</dc:creator>
  <cp:lastModifiedBy>Kim, Youngjun</cp:lastModifiedBy>
  <cp:revision>65</cp:revision>
  <dcterms:created xsi:type="dcterms:W3CDTF">2018-06-13T14:41:28Z</dcterms:created>
  <dcterms:modified xsi:type="dcterms:W3CDTF">2018-08-09T19:06:04Z</dcterms:modified>
</cp:coreProperties>
</file>