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329" r:id="rId3"/>
    <p:sldId id="287" r:id="rId4"/>
    <p:sldId id="302" r:id="rId5"/>
    <p:sldId id="298" r:id="rId6"/>
    <p:sldId id="291" r:id="rId7"/>
    <p:sldId id="317" r:id="rId8"/>
    <p:sldId id="318" r:id="rId9"/>
    <p:sldId id="327" r:id="rId10"/>
    <p:sldId id="334" r:id="rId11"/>
    <p:sldId id="335" r:id="rId12"/>
    <p:sldId id="336" r:id="rId13"/>
    <p:sldId id="330" r:id="rId14"/>
    <p:sldId id="337" r:id="rId15"/>
    <p:sldId id="338" r:id="rId16"/>
    <p:sldId id="339" r:id="rId17"/>
    <p:sldId id="341" r:id="rId18"/>
    <p:sldId id="319" r:id="rId19"/>
    <p:sldId id="314" r:id="rId20"/>
    <p:sldId id="320" r:id="rId21"/>
    <p:sldId id="321" r:id="rId22"/>
    <p:sldId id="322" r:id="rId23"/>
    <p:sldId id="323" r:id="rId24"/>
    <p:sldId id="324" r:id="rId25"/>
    <p:sldId id="326" r:id="rId26"/>
    <p:sldId id="325" r:id="rId27"/>
    <p:sldId id="301" r:id="rId28"/>
    <p:sldId id="277" r:id="rId29"/>
    <p:sldId id="316" r:id="rId30"/>
    <p:sldId id="29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DD76-69D1-452E-8055-88540D401C30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C244-B80B-4762-BBB5-FC7B4F93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7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232F7-1250-45A1-9577-5DC96D0B342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232F7-1250-45A1-9577-5DC96D0B342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232F7-1250-45A1-9577-5DC96D0B342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4232F7-1250-45A1-9577-5DC96D0B342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6404DB-5158-4B9D-8766-3784621E5627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4023585-F81D-415C-B9CD-4C36F12EC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upload.wikimedia.org/wikipedia/commons/thumb/f/fa/Globe.svg/600px-Globe.svg.png&amp;imgrefurl=http://commons.wikimedia.org/wiki/Image:Globe.svg&amp;usg=__x-5Qw7IVkxwzgNrfkerhDBKYGjw=&amp;h=600&amp;w=600&amp;sz=131&amp;hl=en&amp;start=1&amp;tbnid=jlYaSohiPB4hYM:&amp;tbnh=135&amp;tbnw=135&amp;prev=/images?q=globe&amp;gbv=2&amp;hl=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dZfSuz-Hu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Community Activism:  A Framework for Mapping Community Assets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William C. Kling,  JD</a:t>
            </a:r>
          </a:p>
          <a:p>
            <a:r>
              <a:rPr lang="en-US" dirty="0" smtClean="0"/>
              <a:t>Clinical Assistant Professor</a:t>
            </a:r>
          </a:p>
          <a:p>
            <a:r>
              <a:rPr lang="en-US" dirty="0"/>
              <a:t> </a:t>
            </a:r>
            <a:r>
              <a:rPr lang="en-US" dirty="0" smtClean="0"/>
              <a:t>University of Illinois at Chicago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kling\Pictures\Chicago-20141202-00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kling\Pictures\Chicago-20141202-00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kling\Pictures\Chicago-20141202-00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Cultural “Competence”</a:t>
            </a:r>
          </a:p>
          <a:p>
            <a:endParaRPr lang="en-US" dirty="0" smtClean="0"/>
          </a:p>
          <a:p>
            <a:r>
              <a:rPr lang="en-US" dirty="0" smtClean="0"/>
              <a:t>Cultural “Relevance”</a:t>
            </a:r>
          </a:p>
          <a:p>
            <a:endParaRPr lang="en-US" dirty="0"/>
          </a:p>
          <a:p>
            <a:r>
              <a:rPr lang="en-US" dirty="0" smtClean="0"/>
              <a:t>Historical 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“Competence”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NASW Standards (2001)</a:t>
            </a:r>
          </a:p>
          <a:p>
            <a:pPr lvl="1"/>
            <a:r>
              <a:rPr lang="en-US" dirty="0" smtClean="0"/>
              <a:t>Ethics and Values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Self Awareness</a:t>
            </a:r>
          </a:p>
          <a:p>
            <a:pPr lvl="1"/>
            <a:r>
              <a:rPr lang="en-US" dirty="0" smtClean="0"/>
              <a:t>Cross Cultural Knowledge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Cross Cultural </a:t>
            </a:r>
            <a:r>
              <a:rPr lang="en-US" dirty="0" smtClean="0">
                <a:solidFill>
                  <a:srgbClr val="00B050"/>
                </a:solidFill>
              </a:rPr>
              <a:t>Skills</a:t>
            </a:r>
          </a:p>
          <a:p>
            <a:pPr lvl="1"/>
            <a:r>
              <a:rPr lang="en-US" dirty="0" smtClean="0"/>
              <a:t>Service Delivery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Empowerment and Advocacy</a:t>
            </a:r>
          </a:p>
          <a:p>
            <a:pPr lvl="1"/>
            <a:r>
              <a:rPr lang="en-US" dirty="0" smtClean="0"/>
              <a:t>Diverse Workforce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Professional Education</a:t>
            </a:r>
          </a:p>
          <a:p>
            <a:pPr lvl="1"/>
            <a:r>
              <a:rPr lang="en-US" dirty="0" smtClean="0"/>
              <a:t>Language Diversity</a:t>
            </a:r>
          </a:p>
          <a:p>
            <a:pPr lvl="1"/>
            <a:r>
              <a:rPr lang="en-US" dirty="0" smtClean="0"/>
              <a:t>Cross-Cultural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“Relevance”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African American Community (Example)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Survival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ecovery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Development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Self-determination.</a:t>
            </a:r>
          </a:p>
          <a:p>
            <a:pPr lvl="1"/>
            <a:endParaRPr lang="en-US" dirty="0" smtClean="0"/>
          </a:p>
          <a:p>
            <a:pPr marL="411480" lvl="1" indent="0">
              <a:buNone/>
            </a:pPr>
            <a:r>
              <a:rPr lang="en-US" sz="2200" dirty="0" smtClean="0"/>
              <a:t>“An Afrocentric Approach </a:t>
            </a:r>
            <a:r>
              <a:rPr lang="en-US" sz="2200" dirty="0"/>
              <a:t>to </a:t>
            </a:r>
            <a:r>
              <a:rPr lang="en-US" sz="2200" dirty="0" smtClean="0"/>
              <a:t>Building Cultural Relevance in Social </a:t>
            </a:r>
            <a:r>
              <a:rPr lang="en-US" sz="2200" dirty="0"/>
              <a:t>Work </a:t>
            </a:r>
            <a:r>
              <a:rPr lang="en-US" sz="2200" dirty="0" smtClean="0"/>
              <a:t>Research”, (Davis, Williams, </a:t>
            </a:r>
            <a:r>
              <a:rPr lang="en-US" sz="2200" dirty="0" err="1" smtClean="0"/>
              <a:t>Akenyila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354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Trauma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Traumatic Exposures </a:t>
            </a:r>
          </a:p>
          <a:p>
            <a:pPr lvl="1"/>
            <a:r>
              <a:rPr lang="en-US" dirty="0" smtClean="0"/>
              <a:t>child abuse</a:t>
            </a:r>
          </a:p>
          <a:p>
            <a:pPr lvl="1"/>
            <a:r>
              <a:rPr lang="en-US" dirty="0" smtClean="0"/>
              <a:t>intimate </a:t>
            </a:r>
            <a:r>
              <a:rPr lang="en-US" dirty="0"/>
              <a:t>partner violence </a:t>
            </a:r>
          </a:p>
          <a:p>
            <a:pPr lvl="1"/>
            <a:r>
              <a:rPr lang="en-US" dirty="0" smtClean="0"/>
              <a:t>street violence</a:t>
            </a:r>
          </a:p>
          <a:p>
            <a:r>
              <a:rPr lang="en-US" dirty="0" smtClean="0"/>
              <a:t>Group Traumatic Exposures </a:t>
            </a:r>
          </a:p>
          <a:p>
            <a:pPr lvl="1"/>
            <a:r>
              <a:rPr lang="en-US" dirty="0" smtClean="0"/>
              <a:t>terrorist events</a:t>
            </a:r>
          </a:p>
          <a:p>
            <a:pPr lvl="1"/>
            <a:r>
              <a:rPr lang="en-US" dirty="0" smtClean="0"/>
              <a:t>natural disasters </a:t>
            </a:r>
          </a:p>
          <a:p>
            <a:pPr lvl="1"/>
            <a:r>
              <a:rPr lang="en-US" dirty="0" smtClean="0"/>
              <a:t>historical 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400" i="1" dirty="0" smtClean="0"/>
              <a:t>A FRAMEWORK FOR COMMUNITY ENGAGEMENT AND ADVOCACY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30649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the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Collecting information</a:t>
            </a:r>
          </a:p>
          <a:p>
            <a:pPr lvl="1"/>
            <a:r>
              <a:rPr lang="en-US" dirty="0" smtClean="0"/>
              <a:t>Studies/research</a:t>
            </a:r>
          </a:p>
          <a:p>
            <a:pPr lvl="1"/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Environmental scan</a:t>
            </a:r>
          </a:p>
          <a:p>
            <a:r>
              <a:rPr lang="en-US" dirty="0" smtClean="0"/>
              <a:t>Analyzing/Assimilating information</a:t>
            </a:r>
          </a:p>
          <a:p>
            <a:pPr lvl="1"/>
            <a:r>
              <a:rPr lang="en-US" dirty="0" smtClean="0"/>
              <a:t>Putting the pieces together</a:t>
            </a:r>
          </a:p>
          <a:p>
            <a:pPr lvl="1"/>
            <a:r>
              <a:rPr lang="en-US" dirty="0" smtClean="0"/>
              <a:t>Creating Action Plan</a:t>
            </a:r>
          </a:p>
          <a:p>
            <a:r>
              <a:rPr lang="en-US" dirty="0" smtClean="0"/>
              <a:t>Delivering information</a:t>
            </a:r>
          </a:p>
          <a:p>
            <a:pPr lvl="1"/>
            <a:r>
              <a:rPr lang="en-US" dirty="0" smtClean="0"/>
              <a:t>Formal vs. informal (venue)</a:t>
            </a:r>
          </a:p>
          <a:p>
            <a:pPr lvl="1"/>
            <a:r>
              <a:rPr lang="en-US" dirty="0" smtClean="0"/>
              <a:t>Large and small groups</a:t>
            </a:r>
          </a:p>
          <a:p>
            <a:pPr lvl="1"/>
            <a:r>
              <a:rPr lang="en-US" dirty="0" smtClean="0"/>
              <a:t>Written documents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COMMUNITY</a:t>
            </a:r>
            <a:endParaRPr lang="en-US" sz="7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3010" name="Picture 2" descr="http://www.chitowndining.com/www.chitowndining.com/images/large/lincoln-park-neighborhood-590x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876800" cy="3182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Thinking In Terms of the “Justices”</a:t>
            </a:r>
          </a:p>
          <a:p>
            <a:pPr lvl="1"/>
            <a:r>
              <a:rPr lang="en-US" dirty="0" smtClean="0"/>
              <a:t>Social Justice</a:t>
            </a:r>
          </a:p>
          <a:p>
            <a:pPr lvl="1"/>
            <a:r>
              <a:rPr lang="en-US" dirty="0" smtClean="0"/>
              <a:t>Economic Justice</a:t>
            </a:r>
          </a:p>
          <a:p>
            <a:pPr lvl="1"/>
            <a:r>
              <a:rPr lang="en-US" dirty="0" smtClean="0"/>
              <a:t>Criminal Justice</a:t>
            </a:r>
          </a:p>
          <a:p>
            <a:pPr lvl="1"/>
            <a:r>
              <a:rPr lang="en-US" dirty="0" smtClean="0"/>
              <a:t>Environmental Justice</a:t>
            </a:r>
          </a:p>
          <a:p>
            <a:pPr lvl="1"/>
            <a:r>
              <a:rPr lang="en-US" dirty="0" smtClean="0"/>
              <a:t>Food Justice</a:t>
            </a:r>
          </a:p>
          <a:p>
            <a:pPr lvl="1"/>
            <a:r>
              <a:rPr lang="en-US" dirty="0" smtClean="0"/>
              <a:t>Health Justice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Assets and 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Determination of Community Assets and Liabilities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Political environment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Business environment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Community-based environment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Grass Roots environment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</a:t>
            </a:r>
          </a:p>
          <a:p>
            <a:pPr lvl="1"/>
            <a:r>
              <a:rPr lang="en-US" dirty="0" smtClean="0"/>
              <a:t>Municipal</a:t>
            </a:r>
          </a:p>
          <a:p>
            <a:pPr lvl="2"/>
            <a:r>
              <a:rPr lang="en-US" dirty="0" smtClean="0"/>
              <a:t>FSS</a:t>
            </a:r>
          </a:p>
          <a:p>
            <a:pPr lvl="2"/>
            <a:r>
              <a:rPr lang="en-US" dirty="0" smtClean="0"/>
              <a:t>CDPH</a:t>
            </a:r>
          </a:p>
          <a:p>
            <a:pPr lvl="2"/>
            <a:r>
              <a:rPr lang="en-US" dirty="0" smtClean="0"/>
              <a:t>CPS</a:t>
            </a:r>
          </a:p>
          <a:p>
            <a:pPr lvl="2"/>
            <a:r>
              <a:rPr lang="en-US" dirty="0" smtClean="0"/>
              <a:t>CPD</a:t>
            </a:r>
          </a:p>
          <a:p>
            <a:pPr lvl="2"/>
            <a:r>
              <a:rPr lang="en-US" dirty="0" smtClean="0"/>
              <a:t>CPD</a:t>
            </a:r>
          </a:p>
          <a:p>
            <a:pPr lvl="2"/>
            <a:r>
              <a:rPr lang="en-US" dirty="0" smtClean="0"/>
              <a:t>CHA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Infrastructure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(County)</a:t>
            </a:r>
          </a:p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Legislative branch</a:t>
            </a:r>
          </a:p>
          <a:p>
            <a:pPr lvl="2"/>
            <a:r>
              <a:rPr lang="en-US" dirty="0" smtClean="0"/>
              <a:t>State senators and representatives</a:t>
            </a:r>
          </a:p>
          <a:p>
            <a:pPr lvl="3"/>
            <a:r>
              <a:rPr lang="en-US" dirty="0" smtClean="0"/>
              <a:t>Leadership</a:t>
            </a:r>
          </a:p>
          <a:p>
            <a:pPr lvl="3"/>
            <a:r>
              <a:rPr lang="en-US" dirty="0" smtClean="0"/>
              <a:t>Committees</a:t>
            </a:r>
          </a:p>
          <a:p>
            <a:pPr lvl="3"/>
            <a:r>
              <a:rPr lang="en-US" dirty="0" smtClean="0"/>
              <a:t>Personal interests</a:t>
            </a:r>
          </a:p>
          <a:p>
            <a:pPr lvl="1"/>
            <a:r>
              <a:rPr lang="en-US" dirty="0" smtClean="0"/>
              <a:t>Executive branch</a:t>
            </a:r>
          </a:p>
          <a:p>
            <a:pPr lvl="2"/>
            <a:r>
              <a:rPr lang="en-US" dirty="0" smtClean="0"/>
              <a:t>Governor’s initiatives</a:t>
            </a:r>
          </a:p>
          <a:p>
            <a:pPr lvl="2"/>
            <a:r>
              <a:rPr lang="en-US" dirty="0" smtClean="0"/>
              <a:t>Agencies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Infrastructure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Federal</a:t>
            </a:r>
          </a:p>
          <a:p>
            <a:pPr lvl="1"/>
            <a:r>
              <a:rPr lang="en-US" dirty="0" smtClean="0"/>
              <a:t>Legislative branch</a:t>
            </a:r>
          </a:p>
          <a:p>
            <a:pPr lvl="2"/>
            <a:r>
              <a:rPr lang="en-US" dirty="0" smtClean="0"/>
              <a:t>Senators and representatives</a:t>
            </a:r>
          </a:p>
          <a:p>
            <a:pPr lvl="3"/>
            <a:r>
              <a:rPr lang="en-US" dirty="0" smtClean="0"/>
              <a:t>Leadership</a:t>
            </a:r>
          </a:p>
          <a:p>
            <a:pPr lvl="3"/>
            <a:r>
              <a:rPr lang="en-US" dirty="0" smtClean="0"/>
              <a:t>Committees</a:t>
            </a:r>
          </a:p>
          <a:p>
            <a:pPr lvl="3"/>
            <a:r>
              <a:rPr lang="en-US" dirty="0" smtClean="0"/>
              <a:t>Personal Interests</a:t>
            </a:r>
          </a:p>
          <a:p>
            <a:pPr lvl="1"/>
            <a:r>
              <a:rPr lang="en-US" dirty="0" smtClean="0"/>
              <a:t>Executive branch</a:t>
            </a:r>
          </a:p>
          <a:p>
            <a:pPr lvl="2"/>
            <a:r>
              <a:rPr lang="en-US" dirty="0" smtClean="0"/>
              <a:t>President, etc.</a:t>
            </a:r>
          </a:p>
          <a:p>
            <a:pPr lvl="2"/>
            <a:r>
              <a:rPr lang="en-US" dirty="0" smtClean="0"/>
              <a:t>Agencies</a:t>
            </a:r>
          </a:p>
          <a:p>
            <a:pPr lvl="2"/>
            <a:r>
              <a:rPr lang="en-US" dirty="0" smtClean="0"/>
              <a:t>DC vs. Regional offices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Community-Based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Community-based organizations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Community-based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Health-based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Social service-based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Economic development-based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Education-based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 Roots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Local farm groups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Farmers market groups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Neighborhood groups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Environmental groups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Political activist groups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groups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Chamber of Commerce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Associations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Large industry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Small businesses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“Vertical”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RELATIONSHIPS</a:t>
            </a:r>
            <a:endParaRPr lang="en-US" sz="7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4514" name="Picture 2" descr="http://workitmom.com/bloggers/36hourday/files/2008/04/women-shaking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00400"/>
            <a:ext cx="4965700" cy="3291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Timing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Develop and maintain relationships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Utilize and demonstrate leadership capacity– BE THERE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Short, mid and long term goal setting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Patience!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288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WORLD-VIEW</a:t>
            </a:r>
            <a:endParaRPr lang="en-US" sz="7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4754" name="Picture 2" descr="http://tbn0.google.com/images?q=tbn:jlYaSohiPB4hYM:http://upload.wikimedia.org/wikipedia/commons/thumb/f/fa/Globe.svg/600px-Globe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200400"/>
            <a:ext cx="289559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66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	“We should concentrate on creating</a:t>
            </a:r>
          </a:p>
          <a:p>
            <a:r>
              <a:rPr lang="en-US" sz="3200" dirty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     organizational packets, resources</a:t>
            </a:r>
          </a:p>
          <a:p>
            <a:r>
              <a:rPr lang="en-US" sz="3200" dirty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     that continue to expand in potential</a:t>
            </a:r>
          </a:p>
          <a:p>
            <a:r>
              <a:rPr lang="en-US" sz="3200" dirty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     until needed.”</a:t>
            </a:r>
          </a:p>
          <a:p>
            <a:r>
              <a:rPr lang="en-US" sz="3200" dirty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     --</a:t>
            </a:r>
            <a:r>
              <a:rPr lang="en-US" sz="3200" i="1" dirty="0" smtClean="0">
                <a:latin typeface="+mn-lt"/>
              </a:rPr>
              <a:t>Margaret Wheatley</a:t>
            </a:r>
            <a:endParaRPr lang="en-US" sz="3200" dirty="0">
              <a:latin typeface="+mn-lt"/>
            </a:endParaRPr>
          </a:p>
        </p:txBody>
      </p:sp>
      <p:pic>
        <p:nvPicPr>
          <p:cNvPr id="60418" name="Picture 2" descr="http://www.speakers.co.uk/csaWeb/media/pix/h250/715_h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33800"/>
            <a:ext cx="2256518" cy="2857500"/>
          </a:xfrm>
          <a:prstGeom prst="rect">
            <a:avLst/>
          </a:prstGeom>
          <a:noFill/>
        </p:spPr>
      </p:pic>
      <p:pic>
        <p:nvPicPr>
          <p:cNvPr id="1027" name="Picture 3" descr="C:\Documents and Settings\Bill\My Documents\My Pictures\Picture 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30400" y="-1447800"/>
            <a:ext cx="130048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b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4810" y="0"/>
            <a:ext cx="962823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LaDonna Redmo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3" y="952500"/>
            <a:ext cx="7467595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ill\My Documents\My Pictures\GoodFoodFactShe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76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ll\My Documents\My Pictures\2009_03_17\IMG_0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7998" y="-2108772"/>
            <a:ext cx="11951998" cy="8966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ill\My Documents\My Pictures\2009_08_29\IMG_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7925" y="-2789238"/>
            <a:ext cx="16581438" cy="1243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ill\My Documents\My Pictures\2009_08_29\IMG_0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7925" y="-2789238"/>
            <a:ext cx="16581438" cy="1243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2"/>
              </a:rPr>
              <a:t>www.youtube.com/watch?v=ydZfSuz-Hu8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72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427</TotalTime>
  <Words>337</Words>
  <Application>Microsoft Office PowerPoint</Application>
  <PresentationFormat>On-screen Show (4:3)</PresentationFormat>
  <Paragraphs>142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Georgia</vt:lpstr>
      <vt:lpstr>Trebuchet MS</vt:lpstr>
      <vt:lpstr>Wingdings 2</vt:lpstr>
      <vt:lpstr>Urban</vt:lpstr>
      <vt:lpstr> Community Activism:  A Framework for Mapping Community Assets  </vt:lpstr>
      <vt:lpstr>The Narrative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CONTEXT</vt:lpstr>
      <vt:lpstr>Cultural “Competence”</vt:lpstr>
      <vt:lpstr>Cultural “Relevance”</vt:lpstr>
      <vt:lpstr>Historical Trauma </vt:lpstr>
      <vt:lpstr>PowerPoint Presentation</vt:lpstr>
      <vt:lpstr>Navigating the Infrastructure</vt:lpstr>
      <vt:lpstr>PowerPoint Presentation</vt:lpstr>
      <vt:lpstr>Mapping Assets and Liabilities</vt:lpstr>
      <vt:lpstr>Political Infrastructure</vt:lpstr>
      <vt:lpstr>Political Infrastructure (con’t)</vt:lpstr>
      <vt:lpstr>Political Infrastructure (con’t)</vt:lpstr>
      <vt:lpstr>Community-Based Infrastructure</vt:lpstr>
      <vt:lpstr>Grass Roots Infrastructure</vt:lpstr>
      <vt:lpstr>Business Infrastructure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Treacherous Waters: Legal and Ethical Implications of  Community College Leadership</dc:title>
  <dc:creator>Kling, William</dc:creator>
  <cp:lastModifiedBy>Kling, William C</cp:lastModifiedBy>
  <cp:revision>62</cp:revision>
  <dcterms:created xsi:type="dcterms:W3CDTF">2007-11-14T02:04:09Z</dcterms:created>
  <dcterms:modified xsi:type="dcterms:W3CDTF">2019-02-28T00:35:49Z</dcterms:modified>
</cp:coreProperties>
</file>